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360" r:id="rId2"/>
    <p:sldId id="423" r:id="rId3"/>
    <p:sldId id="409" r:id="rId4"/>
    <p:sldId id="402" r:id="rId5"/>
    <p:sldId id="408" r:id="rId6"/>
    <p:sldId id="389" r:id="rId7"/>
    <p:sldId id="419" r:id="rId8"/>
    <p:sldId id="420" r:id="rId9"/>
    <p:sldId id="421" r:id="rId10"/>
    <p:sldId id="424" r:id="rId11"/>
    <p:sldId id="412" r:id="rId12"/>
    <p:sldId id="414" r:id="rId13"/>
    <p:sldId id="347" r:id="rId14"/>
    <p:sldId id="338" r:id="rId15"/>
    <p:sldId id="337" r:id="rId16"/>
    <p:sldId id="366" r:id="rId17"/>
    <p:sldId id="422" r:id="rId18"/>
    <p:sldId id="386" r:id="rId19"/>
  </p:sldIdLst>
  <p:sldSz cx="9144000" cy="6858000" type="screen4x3"/>
  <p:notesSz cx="9926638" cy="6797675"/>
  <p:embeddedFontLst>
    <p:embeddedFont>
      <p:font typeface="Tahoma" panose="020B0604030504040204" pitchFamily="34" charset="0"/>
      <p:regular r:id="rId22"/>
      <p:bold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49AC72-7032-4910-9CD0-8666F32242BE}">
  <a:tblStyle styleId="{EC49AC72-7032-4910-9CD0-8666F32242B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2" autoAdjust="0"/>
    <p:restoredTop sz="57348" autoAdjust="0"/>
  </p:normalViewPr>
  <p:slideViewPr>
    <p:cSldViewPr snapToGrid="0">
      <p:cViewPr varScale="1">
        <p:scale>
          <a:sx n="116" d="100"/>
          <a:sy n="116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6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1F965-06E1-4651-ACE2-9EFDC5B88494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FE52A9-3937-4CFB-8697-EFB11F7EB298}" type="pres">
      <dgm:prSet presAssocID="{0C31F965-06E1-4651-ACE2-9EFDC5B884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F795330-100C-4DBB-B1AC-9D54744D66E6}" type="presOf" srcId="{0C31F965-06E1-4651-ACE2-9EFDC5B88494}" destId="{5FFE52A9-3937-4CFB-8697-EFB11F7EB29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1F965-06E1-4651-ACE2-9EFDC5B88494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FE52A9-3937-4CFB-8697-EFB11F7EB298}" type="pres">
      <dgm:prSet presAssocID="{0C31F965-06E1-4651-ACE2-9EFDC5B884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F795330-100C-4DBB-B1AC-9D54744D66E6}" type="presOf" srcId="{0C31F965-06E1-4651-ACE2-9EFDC5B88494}" destId="{5FFE52A9-3937-4CFB-8697-EFB11F7EB29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1857F-7E35-42F9-8A8C-D2C22730783D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30154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799" y="6457410"/>
            <a:ext cx="430154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76C4-2120-4C93-A077-7785F213C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33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42" y="3228880"/>
            <a:ext cx="7941288" cy="305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967413" y="3114690"/>
            <a:ext cx="7739447" cy="295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7" tIns="88207" rIns="88207" bIns="882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98813" y="492125"/>
            <a:ext cx="3279775" cy="245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43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9E3FA-2E92-4673-9383-1F1256A19BC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79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247E-D910-43ED-983A-7A1923CD73D7}" type="slidenum">
              <a:rPr lang="es-ES" altLang="es-ES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8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ED247E-D910-43ED-983A-7A1923CD73D7}" type="slidenum">
              <a:rPr lang="es-ES" altLang="es-ES">
                <a:latin typeface="Calibri" panose="020F0502020204030204" pitchFamily="34" charset="0"/>
              </a:rPr>
              <a:pPr eaLnBrk="1" hangingPunct="1"/>
              <a:t>10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1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786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983476" y="3271105"/>
            <a:ext cx="7872376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:notes"/>
          <p:cNvSpPr txBox="1">
            <a:spLocks noGrp="1"/>
          </p:cNvSpPr>
          <p:nvPr>
            <p:ph type="sldNum" idx="12"/>
          </p:nvPr>
        </p:nvSpPr>
        <p:spPr>
          <a:xfrm>
            <a:off x="5572246" y="6456326"/>
            <a:ext cx="4264778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19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992642" y="3228880"/>
            <a:ext cx="7941288" cy="305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153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992642" y="3228880"/>
            <a:ext cx="7941288" cy="305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9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992642" y="3228880"/>
            <a:ext cx="7941288" cy="305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000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H:\acpua\16_INFORMATICA\7_IS_WEB\Fotos\Sede y recinto Expo\ACPUA\ACPUA 440.jpg"/>
          <p:cNvPicPr preferRelativeResize="0"/>
          <p:nvPr userDrawn="1"/>
        </p:nvPicPr>
        <p:blipFill rotWithShape="1">
          <a:blip r:embed="rId2">
            <a:alphaModFix/>
          </a:blip>
          <a:srcRect l="5212" t="2432" r="7876"/>
          <a:stretch/>
        </p:blipFill>
        <p:spPr>
          <a:xfrm>
            <a:off x="0" y="-352425"/>
            <a:ext cx="9144000" cy="6021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3132138" y="5668963"/>
            <a:ext cx="5475287" cy="776287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35650" y="5440363"/>
            <a:ext cx="3311525" cy="652462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1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30492" r="13288" b="31592"/>
          <a:stretch/>
        </p:blipFill>
        <p:spPr>
          <a:xfrm>
            <a:off x="107504" y="5687735"/>
            <a:ext cx="3485251" cy="1067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H:\acpua\16_INFORMATICA\7_IS_WEB\Fotos\Sede y recinto Expo\Retocadas web\Menu Superior\Evaluaciones_483-2.jpg"/>
          <p:cNvPicPr preferRelativeResize="0"/>
          <p:nvPr/>
        </p:nvPicPr>
        <p:blipFill rotWithShape="1">
          <a:blip r:embed="rId2">
            <a:alphaModFix/>
          </a:blip>
          <a:srcRect l="157" t="55239" r="-155" b="18319"/>
          <a:stretch/>
        </p:blipFill>
        <p:spPr>
          <a:xfrm>
            <a:off x="-17463" y="6021388"/>
            <a:ext cx="9178926" cy="86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179388" y="1139825"/>
            <a:ext cx="87852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07916" y="33540"/>
            <a:ext cx="60845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79512" y="1268760"/>
            <a:ext cx="8733656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l="17397" t="30491" r="13287" b="31591"/>
          <a:stretch/>
        </p:blipFill>
        <p:spPr>
          <a:xfrm>
            <a:off x="101875" y="116632"/>
            <a:ext cx="2808312" cy="86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43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cpua.aragon.es/es/certificacion-de-centros-de-practica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pua.aragon.es/es/certificacion-de-centros-de-practica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os.acpua@aragon.es" TargetMode="External"/><Relationship Id="rId2" Type="http://schemas.openxmlformats.org/officeDocument/2006/relationships/hyperlink" Target="https://acpua.aragon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pua.aragon.es/sites/default/files/acpua_estu_orientacion_universitaria.pdf" TargetMode="Externa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acpua.aragon.es/sites/default/files/cartel_acpua_tz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4049486" y="60741"/>
            <a:ext cx="5056775" cy="164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800" b="1" i="0" u="none" strike="noStrike" cap="none" dirty="0">
              <a:solidFill>
                <a:schemeClr val="bg1"/>
              </a:solidFill>
              <a:latin typeface="Candara" panose="020E0502030303020204" pitchFamily="34" charset="0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17772" y="5857788"/>
            <a:ext cx="45296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600" b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Arial" pitchFamily="34" charset="0"/>
              </a:rPr>
              <a:t>Cristina Rodríguez </a:t>
            </a:r>
            <a:r>
              <a:rPr lang="es-ES" sz="1600" b="1" kern="1200" dirty="0" err="1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Arial" pitchFamily="34" charset="0"/>
              </a:rPr>
              <a:t>Coarasa</a:t>
            </a:r>
            <a:endParaRPr lang="es-ES" sz="1600" b="1" kern="1200" dirty="0" smtClean="0">
              <a:solidFill>
                <a:schemeClr val="tx1"/>
              </a:solidFill>
              <a:latin typeface="Candara" panose="020E0502030303020204" pitchFamily="34" charset="0"/>
              <a:ea typeface="+mn-ea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sz="1600" b="1" kern="1200" dirty="0" smtClean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Arial" pitchFamily="34" charset="0"/>
              </a:rPr>
              <a:t>Belén Serrano Valenzuela</a:t>
            </a:r>
            <a:endParaRPr lang="es-ES" sz="1600" kern="1200" dirty="0" smtClean="0">
              <a:solidFill>
                <a:schemeClr val="tx1"/>
              </a:solidFill>
              <a:latin typeface="Candara" panose="020E0502030303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5400" y="-99242"/>
            <a:ext cx="5097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Tx/>
              <a:defRPr/>
            </a:pPr>
            <a:r>
              <a:rPr lang="es-ES" sz="1800" b="1" dirty="0">
                <a:solidFill>
                  <a:sysClr val="window" lastClr="FFFFFF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LA CALIDAD PREUNIVERSITARIA: CERTIFICACIÓN </a:t>
            </a:r>
            <a:r>
              <a:rPr lang="es-ES" sz="24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ACPUA</a:t>
            </a:r>
          </a:p>
          <a:p>
            <a:pPr algn="r">
              <a:buClrTx/>
              <a:defRPr/>
            </a:pPr>
            <a:r>
              <a:rPr lang="es-ES" sz="1800" b="1" kern="1200" dirty="0" smtClean="0">
                <a:solidFill>
                  <a:sysClr val="window" lastClr="FFFFFF"/>
                </a:solidFill>
                <a:latin typeface="Candara" panose="020E0502030303020204" pitchFamily="34" charset="0"/>
              </a:rPr>
              <a:t>25 Junio </a:t>
            </a:r>
            <a:r>
              <a:rPr lang="es-ES" sz="1800" b="1" kern="1200" dirty="0" smtClean="0">
                <a:solidFill>
                  <a:sysClr val="window" lastClr="FFFFFF"/>
                </a:solidFill>
                <a:latin typeface="Candara" panose="020E0502030303020204" pitchFamily="34" charset="0"/>
              </a:rPr>
              <a:t>2025</a:t>
            </a:r>
            <a:endParaRPr lang="es-ES" sz="1800" b="1" kern="1200" dirty="0">
              <a:solidFill>
                <a:sysClr val="window" lastClr="FF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658588" y="119884"/>
            <a:ext cx="6197087" cy="811414"/>
          </a:xfrm>
        </p:spPr>
        <p:txBody>
          <a:bodyPr>
            <a:normAutofit fontScale="90000"/>
          </a:bodyPr>
          <a:lstStyle/>
          <a:p>
            <a:pPr marL="114297"/>
            <a:r>
              <a:rPr lang="es-ES" dirty="0">
                <a:latin typeface="Candara" panose="020E0502030303020204" pitchFamily="34" charset="0"/>
              </a:rPr>
              <a:t>Generación de calidad: </a:t>
            </a:r>
            <a:r>
              <a:rPr lang="es-ES" dirty="0" smtClean="0">
                <a:latin typeface="Candara" panose="020E0502030303020204" pitchFamily="34" charset="0"/>
              </a:rPr>
              <a:t/>
            </a:r>
            <a:br>
              <a:rPr lang="es-ES" dirty="0" smtClean="0">
                <a:latin typeface="Candara" panose="020E0502030303020204" pitchFamily="34" charset="0"/>
              </a:rPr>
            </a:br>
            <a:r>
              <a:rPr lang="es-ES" dirty="0" smtClean="0">
                <a:latin typeface="Candara" panose="020E0502030303020204" pitchFamily="34" charset="0"/>
              </a:rPr>
              <a:t>diseña </a:t>
            </a:r>
            <a:r>
              <a:rPr lang="es-ES" dirty="0">
                <a:latin typeface="Candara" panose="020E0502030303020204" pitchFamily="34" charset="0"/>
              </a:rPr>
              <a:t>tus “me gusta” y sé feliz (2024)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63" y="1356008"/>
            <a:ext cx="3124809" cy="4412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10" y="1356008"/>
            <a:ext cx="3240360" cy="43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33949" t="23007" r="33912" b="17785"/>
          <a:stretch/>
        </p:blipFill>
        <p:spPr bwMode="auto">
          <a:xfrm>
            <a:off x="2424022" y="1388533"/>
            <a:ext cx="4244197" cy="4478866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85333" y="4394200"/>
            <a:ext cx="6807200" cy="65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07916" y="33540"/>
            <a:ext cx="6084564" cy="1143000"/>
          </a:xfrm>
        </p:spPr>
        <p:txBody>
          <a:bodyPr/>
          <a:lstStyle/>
          <a:p>
            <a:r>
              <a:rPr lang="es-ES" dirty="0" smtClean="0"/>
              <a:t>2.- Funcionamiento del PROCESO</a:t>
            </a:r>
            <a:r>
              <a:rPr lang="es-ES" b="0" dirty="0" smtClean="0"/>
              <a:t/>
            </a:r>
            <a:br>
              <a:rPr lang="es-ES" b="0" dirty="0" smtClean="0"/>
            </a:b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-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3332" y="2401114"/>
            <a:ext cx="980506" cy="9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3134" y="1735287"/>
            <a:ext cx="7369641" cy="3986109"/>
          </a:xfrm>
          <a:prstGeom prst="rect">
            <a:avLst/>
          </a:prstGeom>
          <a:gradFill>
            <a:gsLst>
              <a:gs pos="0">
                <a:srgbClr val="FF0000"/>
              </a:gs>
              <a:gs pos="98000">
                <a:srgbClr val="FF7A00"/>
              </a:gs>
            </a:gsLst>
            <a:lin ang="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tIns="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OPERATIVOS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103162" y="2056297"/>
            <a:ext cx="6733505" cy="2253999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rnd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1050" b="1" dirty="0">
                <a:latin typeface="Candara" panose="020E0502030303020204" pitchFamily="34" charset="0"/>
                <a:cs typeface="Arial" panose="020B0604020202020204" pitchFamily="34" charset="0"/>
              </a:rPr>
              <a:t>GESTIÓN DE PROCESOS DE EVALUACIÓN, CERTIFICACIÓN Y ACREDITACIÓN</a:t>
            </a:r>
            <a:endParaRPr lang="en-US" sz="105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3253" y="5764101"/>
            <a:ext cx="7378477" cy="703005"/>
          </a:xfrm>
          <a:prstGeom prst="rect">
            <a:avLst/>
          </a:prstGeom>
          <a:gradFill>
            <a:gsLst>
              <a:gs pos="0">
                <a:srgbClr val="FFC1C1"/>
              </a:gs>
              <a:gs pos="98000">
                <a:srgbClr val="FF7A00"/>
              </a:gs>
            </a:gsLst>
            <a:lin ang="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tIns="0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sz="1200" b="1" dirty="0">
                <a:latin typeface="Candara" panose="020E0502030303020204" pitchFamily="34" charset="0"/>
                <a:cs typeface="Arial" panose="020B0604020202020204" pitchFamily="34" charset="0"/>
              </a:rPr>
              <a:t>PROCESOS DE SOPORTE</a:t>
            </a:r>
            <a:endParaRPr lang="en-US" sz="12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73253" y="1079184"/>
            <a:ext cx="7378477" cy="625000"/>
          </a:xfrm>
          <a:prstGeom prst="rect">
            <a:avLst/>
          </a:prstGeom>
          <a:gradFill>
            <a:gsLst>
              <a:gs pos="0">
                <a:srgbClr val="FFC1C1"/>
              </a:gs>
              <a:gs pos="98000">
                <a:srgbClr val="FF7A00"/>
              </a:gs>
            </a:gsLst>
            <a:lin ang="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tIns="0"/>
          <a:lstStyle/>
          <a:p>
            <a:pPr algn="ctr"/>
            <a:r>
              <a:rPr lang="es-ES_tradnl" sz="1200" b="1" dirty="0">
                <a:latin typeface="Candara" panose="020E0502030303020204" pitchFamily="34" charset="0"/>
              </a:rPr>
              <a:t>PROCESOS ESTRATÉGICOS</a:t>
            </a:r>
            <a:endParaRPr lang="en-US" sz="1200" b="1" dirty="0">
              <a:latin typeface="Candara" panose="020E0502030303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 rot="16200000">
            <a:off x="-2153643" y="3340331"/>
            <a:ext cx="5387924" cy="86563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DE LOS STAKEHOLDERS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 rot="16200000">
            <a:off x="6057909" y="3416510"/>
            <a:ext cx="5387923" cy="71327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DE LOS STAKEHOLDERS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110527" y="6009779"/>
            <a:ext cx="1285071" cy="392653"/>
            <a:chOff x="1055460" y="5976379"/>
            <a:chExt cx="993330" cy="392653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094467" y="5979409"/>
              <a:ext cx="954323" cy="389623"/>
            </a:xfrm>
            <a:prstGeom prst="round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bIns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A50021"/>
                </a:buClr>
                <a:buSzPct val="70000"/>
                <a:buFont typeface="Wingdings" pitchFamily="2" charset="2"/>
                <a:buNone/>
              </a:pPr>
              <a:r>
                <a:rPr lang="es-ES_tradnl" sz="700" b="1" dirty="0">
                  <a:latin typeface="Candara" panose="020E0502030303020204" pitchFamily="34" charset="0"/>
                  <a:cs typeface="Arial" panose="020B0604020202020204" pitchFamily="34" charset="0"/>
                </a:rPr>
                <a:t>GESTIÓN DE </a:t>
              </a:r>
              <a:r>
                <a:rPr lang="es-ES_tradnl" sz="700" b="1" dirty="0" err="1">
                  <a:latin typeface="Candara" panose="020E0502030303020204" pitchFamily="34" charset="0"/>
                  <a:cs typeface="Arial" panose="020B0604020202020204" pitchFamily="34" charset="0"/>
                </a:rPr>
                <a:t>RRHH</a:t>
              </a:r>
              <a:endParaRPr lang="en-US" sz="700" b="1" dirty="0"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055460" y="5976379"/>
              <a:ext cx="260456" cy="1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s-ES" sz="800" b="1" dirty="0">
                  <a:solidFill>
                    <a:prstClr val="black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302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514801" y="6004057"/>
            <a:ext cx="1305708" cy="411631"/>
            <a:chOff x="2093668" y="5957401"/>
            <a:chExt cx="1030532" cy="411631"/>
          </a:xfrm>
          <a:solidFill>
            <a:schemeClr val="bg1"/>
          </a:solidFill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129744" y="5978868"/>
              <a:ext cx="994456" cy="390164"/>
            </a:xfrm>
            <a:prstGeom prst="round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bIns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A50021"/>
                </a:buClr>
                <a:buSzPct val="70000"/>
                <a:buFont typeface="Wingdings" pitchFamily="2" charset="2"/>
                <a:buNone/>
              </a:pPr>
              <a:r>
                <a:rPr lang="es-ES_tradnl" sz="700" b="1" dirty="0">
                  <a:latin typeface="Candara" panose="020E0502030303020204" pitchFamily="34" charset="0"/>
                  <a:cs typeface="Arial" panose="020B0604020202020204" pitchFamily="34" charset="0"/>
                </a:rPr>
                <a:t>GESTIÓN DE RECURSOS TÉCNICOS</a:t>
              </a:r>
              <a:endParaRPr lang="en-US" sz="700" b="1" dirty="0"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093668" y="5957401"/>
              <a:ext cx="264674" cy="1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s-ES" sz="800" b="1" dirty="0">
                  <a:solidFill>
                    <a:prstClr val="black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303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994258" y="6025523"/>
            <a:ext cx="1301372" cy="398879"/>
            <a:chOff x="3213647" y="5814761"/>
            <a:chExt cx="1301372" cy="563324"/>
          </a:xfrm>
          <a:solidFill>
            <a:srgbClr val="FFC000"/>
          </a:solidFill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255019" y="5827040"/>
              <a:ext cx="1260000" cy="551045"/>
            </a:xfrm>
            <a:prstGeom prst="round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bIns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A50021"/>
                </a:buClr>
                <a:buSzPct val="70000"/>
                <a:buFont typeface="Wingdings" pitchFamily="2" charset="2"/>
                <a:buNone/>
              </a:pPr>
              <a:r>
                <a:rPr lang="es-ES_tradnl" sz="700" b="1" dirty="0">
                  <a:latin typeface="Candara" panose="020E0502030303020204" pitchFamily="34" charset="0"/>
                  <a:cs typeface="Arial" panose="020B0604020202020204" pitchFamily="34" charset="0"/>
                </a:rPr>
                <a:t>GESTIÓN DE COMPRAS</a:t>
              </a:r>
              <a:endParaRPr lang="en-US" sz="700" b="1" dirty="0"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213647" y="5814761"/>
              <a:ext cx="341760" cy="25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s-ES" sz="800" b="1" dirty="0">
                  <a:solidFill>
                    <a:prstClr val="black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304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460543" y="6025523"/>
            <a:ext cx="1287842" cy="398880"/>
            <a:chOff x="4327990" y="5823387"/>
            <a:chExt cx="1287842" cy="554698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355832" y="5827040"/>
              <a:ext cx="1260000" cy="551045"/>
            </a:xfrm>
            <a:prstGeom prst="round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bIns="0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A50021"/>
                </a:buClr>
                <a:buSzPct val="70000"/>
                <a:buFont typeface="Wingdings" pitchFamily="2" charset="2"/>
                <a:buNone/>
              </a:pPr>
              <a:r>
                <a:rPr lang="es-ES_tradnl" sz="700" b="1" dirty="0">
                  <a:latin typeface="Candara" panose="020E0502030303020204" pitchFamily="34" charset="0"/>
                  <a:cs typeface="Arial" panose="020B0604020202020204" pitchFamily="34" charset="0"/>
                </a:rPr>
                <a:t>GESTIÓN DE LOS PROCESOS</a:t>
              </a:r>
              <a:endParaRPr lang="en-US" sz="700" b="1" dirty="0"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327990" y="5823387"/>
              <a:ext cx="335348" cy="24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s-ES" sz="800" b="1" dirty="0">
                  <a:solidFill>
                    <a:prstClr val="black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305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913299" y="6020586"/>
            <a:ext cx="1310075" cy="403827"/>
            <a:chOff x="6913299" y="5791297"/>
            <a:chExt cx="1310075" cy="586788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963374" y="5827040"/>
              <a:ext cx="1260000" cy="551045"/>
            </a:xfrm>
            <a:prstGeom prst="round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bIns="0" anchor="b"/>
            <a:lstStyle/>
            <a:p>
              <a:pPr algn="ctr">
                <a:buClr>
                  <a:srgbClr val="A50021"/>
                </a:buClr>
                <a:buSzPct val="70000"/>
                <a:buFont typeface="Wingdings" pitchFamily="2" charset="2"/>
                <a:buNone/>
              </a:pPr>
              <a:r>
                <a:rPr lang="es-ES_tradnl" sz="700" b="1" dirty="0">
                  <a:latin typeface="Candara" panose="020E0502030303020204" pitchFamily="34" charset="0"/>
                  <a:cs typeface="Arial" panose="020B0604020202020204" pitchFamily="34" charset="0"/>
                </a:rPr>
                <a:t>  SEGUIMIENTO, MEDICIÓN Y MEJORA DEL SISTEMA</a:t>
              </a:r>
              <a:endParaRPr lang="en-US" sz="700" b="1" dirty="0"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6913299" y="5791297"/>
              <a:ext cx="354807" cy="29595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s-ES" sz="800" b="1" dirty="0">
                  <a:solidFill>
                    <a:prstClr val="black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307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041176" y="1281533"/>
            <a:ext cx="1535317" cy="356006"/>
            <a:chOff x="996976" y="1355464"/>
            <a:chExt cx="1515018" cy="333821"/>
          </a:xfrm>
          <a:solidFill>
            <a:srgbClr val="FFC000"/>
          </a:solidFill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011908" y="1359533"/>
              <a:ext cx="1500086" cy="329752"/>
            </a:xfrm>
            <a:prstGeom prst="round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tIns="0" anchor="ctr"/>
            <a:lstStyle/>
            <a:p>
              <a:pPr marL="266700" lvl="1" algn="ctr">
                <a:buClr>
                  <a:srgbClr val="A50021"/>
                </a:buClr>
                <a:buSzPct val="70000"/>
              </a:pPr>
              <a:r>
                <a:rPr lang="es-ES_tradnl" sz="800" b="1" dirty="0">
                  <a:latin typeface="Candara" panose="020E0502030303020204" pitchFamily="34" charset="0"/>
                </a:rPr>
                <a:t>PLANIFICACIÓN ESTRATÉGICA</a:t>
              </a:r>
              <a:endParaRPr lang="en-US" sz="800" b="1" dirty="0">
                <a:latin typeface="Candara" panose="020E0502030303020204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996976" y="1355464"/>
              <a:ext cx="318260" cy="167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s-ES" sz="800" b="1" dirty="0">
                  <a:latin typeface="Candara" panose="020E0502030303020204" pitchFamily="34" charset="0"/>
                </a:rPr>
                <a:t>102</a:t>
              </a:r>
            </a:p>
          </p:txBody>
        </p:sp>
      </p:grp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929453" y="2151822"/>
            <a:ext cx="340639" cy="3414091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 tIns="32400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Arial" panose="020B0604020202020204" pitchFamily="34" charset="0"/>
                <a:cs typeface="Arial" panose="020B0604020202020204" pitchFamily="34" charset="0"/>
              </a:rPr>
              <a:t>GESTIÓN DE LA SATISFACCIÓN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 flipH="1">
            <a:off x="7923070" y="2167446"/>
            <a:ext cx="347021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202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1217478" y="2365672"/>
            <a:ext cx="3197550" cy="675609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t"/>
          <a:lstStyle/>
          <a:p>
            <a:pPr marL="88900" algn="ctr"/>
            <a:r>
              <a:rPr lang="es-ES_tradnl" sz="900" b="1" dirty="0">
                <a:latin typeface="Candara" panose="020E0502030303020204" pitchFamily="34" charset="0"/>
                <a:cs typeface="Arial" panose="020B0604020202020204" pitchFamily="34" charset="0"/>
              </a:rPr>
              <a:t>TITULACIONES</a:t>
            </a:r>
          </a:p>
          <a:p>
            <a:pPr marL="88900" algn="ctr"/>
            <a:r>
              <a:rPr lang="es-ES_tradnl" sz="800" b="1" dirty="0">
                <a:latin typeface="Candara" panose="020E0502030303020204" pitchFamily="34" charset="0"/>
                <a:cs typeface="Arial" panose="020B0604020202020204" pitchFamily="34" charset="0"/>
              </a:rPr>
              <a:t>GRADO, MÁSTER, DOCTORADO, EEAASS, JOINT PROGRAMMES</a:t>
            </a:r>
            <a:endParaRPr lang="en-US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222035" y="3130796"/>
            <a:ext cx="3192993" cy="670134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/>
          <a:lstStyle/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  <a:cs typeface="Arial" panose="020B0604020202020204" pitchFamily="34" charset="0"/>
              </a:rPr>
              <a:t>INVESTIGACIÓN</a:t>
            </a:r>
            <a:endParaRPr lang="en-US" sz="9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727966" y="1298014"/>
            <a:ext cx="1673480" cy="355845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8900"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</a:rPr>
              <a:t>PARTICIPACIÓN EN ÓRGANOS Y REDES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698056" y="1297229"/>
            <a:ext cx="320922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</a:rPr>
              <a:t>103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201386" y="2383560"/>
            <a:ext cx="336952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205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205049" y="3147710"/>
            <a:ext cx="336952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4535628" y="2379313"/>
            <a:ext cx="3163239" cy="663242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/>
          <a:lstStyle/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  <a:cs typeface="Arial" panose="020B0604020202020204" pitchFamily="34" charset="0"/>
              </a:rPr>
              <a:t>CENTROS</a:t>
            </a:r>
            <a:endParaRPr lang="en-US" sz="9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4534611" y="2405939"/>
            <a:ext cx="343364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206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1099522" y="5071890"/>
            <a:ext cx="6733506" cy="255793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800" b="1" dirty="0">
                <a:latin typeface="Candara" panose="020E0502030303020204" pitchFamily="34" charset="0"/>
                <a:cs typeface="Arial" panose="020B0604020202020204" pitchFamily="34" charset="0"/>
              </a:rPr>
              <a:t>DIFUSIÓN Y PROMOCIÓN DE LA CULTURA DE CALIDAD</a:t>
            </a:r>
            <a:endParaRPr lang="en-US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054544" y="5107015"/>
            <a:ext cx="343364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204</a:t>
            </a: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1201386" y="3936562"/>
            <a:ext cx="6536290" cy="289749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  <a:cs typeface="Arial" panose="020B0604020202020204" pitchFamily="34" charset="0"/>
              </a:rPr>
              <a:t>GESTIÓN DE EVALUADORES</a:t>
            </a:r>
            <a:endParaRPr lang="en-US" sz="9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198180" y="3928448"/>
            <a:ext cx="343364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208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1099523" y="4736136"/>
            <a:ext cx="6733504" cy="264047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ctr"/>
          <a:lstStyle/>
          <a:p>
            <a:pPr marL="266700" lvl="1" algn="ctr">
              <a:buClr>
                <a:srgbClr val="A50021"/>
              </a:buClr>
              <a:buSzPct val="70000"/>
            </a:pPr>
            <a:r>
              <a:rPr lang="es-ES_tradnl" sz="800" b="1" dirty="0">
                <a:latin typeface="Candara" panose="020E0502030303020204" pitchFamily="34" charset="0"/>
                <a:cs typeface="Arial" panose="020B0604020202020204" pitchFamily="34" charset="0"/>
              </a:rPr>
              <a:t>APOYO A LA TOMA DE DECISIONES EN EL SISTEMA UNIVERSITARIO</a:t>
            </a:r>
            <a:endParaRPr lang="en-US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1054544" y="4771699"/>
            <a:ext cx="336952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4552919" y="1295209"/>
            <a:ext cx="1751988" cy="368603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8900"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</a:rPr>
              <a:t>GESTIÓN DE GRUPOS DE INTERÉS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4505757" y="1294424"/>
            <a:ext cx="327334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</a:rPr>
              <a:t>104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426470" y="1291878"/>
            <a:ext cx="1843623" cy="371934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88900"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</a:rPr>
              <a:t>GESTIÓN DE RIESGOS Y OPORTUNIDADES</a:t>
            </a:r>
            <a:endParaRPr lang="en-US" sz="900" b="1" dirty="0">
              <a:latin typeface="Candara" panose="020E0502030303020204" pitchFamily="34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382965" y="1291878"/>
            <a:ext cx="320922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</a:rPr>
              <a:t>105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1099522" y="5392357"/>
            <a:ext cx="6733505" cy="283041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800" b="1" dirty="0">
                <a:latin typeface="Candara" panose="020E0502030303020204" pitchFamily="34" charset="0"/>
                <a:cs typeface="Arial" panose="020B0604020202020204" pitchFamily="34" charset="0"/>
              </a:rPr>
              <a:t>PRESTACIÓN DE SERVICIOS DE EVALUACIÓN POR CONVENIO / CONTRATO</a:t>
            </a:r>
            <a:endParaRPr lang="en-US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1071008" y="5427894"/>
            <a:ext cx="343364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209</a:t>
            </a: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4533901" y="3130048"/>
            <a:ext cx="3164966" cy="660537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t"/>
          <a:lstStyle/>
          <a:p>
            <a:pPr algn="ctr">
              <a:buClr>
                <a:srgbClr val="A50021"/>
              </a:buClr>
              <a:buSzPct val="70000"/>
              <a:buFont typeface="Wingdings" pitchFamily="2" charset="2"/>
              <a:buNone/>
            </a:pPr>
            <a:r>
              <a:rPr lang="es-ES_tradnl" sz="900" b="1" dirty="0">
                <a:latin typeface="Candara" panose="020E0502030303020204" pitchFamily="34" charset="0"/>
                <a:cs typeface="Arial" panose="020B0604020202020204" pitchFamily="34" charset="0"/>
              </a:rPr>
              <a:t>EVALUACIÓN DE PERSONAS</a:t>
            </a:r>
            <a:endParaRPr lang="en-US" sz="9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4517240" y="3141301"/>
            <a:ext cx="495652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210</a:t>
            </a:r>
          </a:p>
        </p:txBody>
      </p:sp>
      <p:sp>
        <p:nvSpPr>
          <p:cNvPr id="52" name="AutoShape 46"/>
          <p:cNvSpPr>
            <a:spLocks noChangeArrowheads="1"/>
          </p:cNvSpPr>
          <p:nvPr/>
        </p:nvSpPr>
        <p:spPr bwMode="auto">
          <a:xfrm>
            <a:off x="2356939" y="2686499"/>
            <a:ext cx="743573" cy="234998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  <a:cs typeface="Arial" panose="020B0604020202020204" pitchFamily="34" charset="0"/>
              </a:rPr>
              <a:t>SEGUIMIENTO</a:t>
            </a:r>
            <a:r>
              <a:rPr lang="es-ES" sz="700" b="1" dirty="0">
                <a:solidFill>
                  <a:srgbClr val="66669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AutoShape 46"/>
          <p:cNvSpPr>
            <a:spLocks noChangeArrowheads="1"/>
          </p:cNvSpPr>
          <p:nvPr/>
        </p:nvSpPr>
        <p:spPr bwMode="auto">
          <a:xfrm>
            <a:off x="3275565" y="2696368"/>
            <a:ext cx="1025205" cy="215261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  <a:cs typeface="Arial" panose="020B0604020202020204" pitchFamily="34" charset="0"/>
              </a:rPr>
              <a:t>RENOVACIÓN DE LA ACREDITACIÓN</a:t>
            </a:r>
          </a:p>
        </p:txBody>
      </p:sp>
      <p:sp>
        <p:nvSpPr>
          <p:cNvPr id="54" name="AutoShape 46"/>
          <p:cNvSpPr>
            <a:spLocks noChangeArrowheads="1"/>
          </p:cNvSpPr>
          <p:nvPr/>
        </p:nvSpPr>
        <p:spPr bwMode="auto">
          <a:xfrm>
            <a:off x="1348363" y="2688633"/>
            <a:ext cx="833524" cy="230730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  <a:cs typeface="Arial" panose="020B0604020202020204" pitchFamily="34" charset="0"/>
              </a:rPr>
              <a:t>VERIFICACIÓN/ MODIFICACIÓN</a:t>
            </a:r>
          </a:p>
        </p:txBody>
      </p:sp>
      <p:sp>
        <p:nvSpPr>
          <p:cNvPr id="55" name="Cheurón 54"/>
          <p:cNvSpPr/>
          <p:nvPr/>
        </p:nvSpPr>
        <p:spPr>
          <a:xfrm>
            <a:off x="2226654" y="2719613"/>
            <a:ext cx="85518" cy="16877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6" name="Cheurón 55"/>
          <p:cNvSpPr/>
          <p:nvPr/>
        </p:nvSpPr>
        <p:spPr>
          <a:xfrm>
            <a:off x="3145279" y="2719613"/>
            <a:ext cx="85518" cy="16877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7" name="AutoShape 48"/>
          <p:cNvSpPr>
            <a:spLocks noChangeArrowheads="1"/>
          </p:cNvSpPr>
          <p:nvPr/>
        </p:nvSpPr>
        <p:spPr bwMode="auto">
          <a:xfrm>
            <a:off x="1675281" y="3371977"/>
            <a:ext cx="2098544" cy="275102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EVALUACIÓN INSTITUTOS UNIVERSITARIOS DE INVESTIGACIÓN (</a:t>
            </a:r>
            <a:r>
              <a:rPr lang="es-ES" sz="700" b="1" dirty="0" err="1">
                <a:latin typeface="Candara" panose="020E0502030303020204" pitchFamily="34" charset="0"/>
              </a:rPr>
              <a:t>IUIs</a:t>
            </a:r>
            <a:r>
              <a:rPr lang="es-ES" sz="700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4717090" y="3345867"/>
            <a:ext cx="1297437" cy="314394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EVALUACIÓN DE SEXENIOS DE INVESTIGACIÓN</a:t>
            </a:r>
          </a:p>
        </p:txBody>
      </p:sp>
      <p:sp>
        <p:nvSpPr>
          <p:cNvPr id="59" name="AutoShape 42"/>
          <p:cNvSpPr>
            <a:spLocks noChangeArrowheads="1"/>
          </p:cNvSpPr>
          <p:nvPr/>
        </p:nvSpPr>
        <p:spPr bwMode="auto">
          <a:xfrm>
            <a:off x="6202712" y="3350272"/>
            <a:ext cx="1297437" cy="3055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ACREDITACIÓN PCDVC</a:t>
            </a:r>
          </a:p>
        </p:txBody>
      </p:sp>
      <p:sp>
        <p:nvSpPr>
          <p:cNvPr id="60" name="AutoShape 44"/>
          <p:cNvSpPr>
            <a:spLocks noChangeArrowheads="1"/>
          </p:cNvSpPr>
          <p:nvPr/>
        </p:nvSpPr>
        <p:spPr bwMode="auto">
          <a:xfrm>
            <a:off x="4675108" y="2576942"/>
            <a:ext cx="860634" cy="187254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AI</a:t>
            </a:r>
          </a:p>
        </p:txBody>
      </p:sp>
      <p:sp>
        <p:nvSpPr>
          <p:cNvPr id="61" name="AutoShape 44"/>
          <p:cNvSpPr>
            <a:spLocks noChangeArrowheads="1"/>
          </p:cNvSpPr>
          <p:nvPr/>
        </p:nvSpPr>
        <p:spPr bwMode="auto">
          <a:xfrm>
            <a:off x="5582438" y="2576942"/>
            <a:ext cx="863908" cy="187254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DOCENTIA</a:t>
            </a:r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auto">
          <a:xfrm>
            <a:off x="4671917" y="2804482"/>
            <a:ext cx="867016" cy="167265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PACE - SGIC</a:t>
            </a:r>
          </a:p>
        </p:txBody>
      </p:sp>
      <p:sp>
        <p:nvSpPr>
          <p:cNvPr id="63" name="AutoShape 44"/>
          <p:cNvSpPr>
            <a:spLocks noChangeArrowheads="1"/>
          </p:cNvSpPr>
          <p:nvPr/>
        </p:nvSpPr>
        <p:spPr bwMode="auto">
          <a:xfrm>
            <a:off x="5582573" y="2799048"/>
            <a:ext cx="863639" cy="178133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ALCAEUS</a:t>
            </a:r>
          </a:p>
        </p:txBody>
      </p:sp>
      <p:sp>
        <p:nvSpPr>
          <p:cNvPr id="64" name="Rectángulo redondeado 63"/>
          <p:cNvSpPr/>
          <p:nvPr/>
        </p:nvSpPr>
        <p:spPr>
          <a:xfrm>
            <a:off x="6498673" y="2472070"/>
            <a:ext cx="1155642" cy="53629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AutoShape 44"/>
          <p:cNvSpPr>
            <a:spLocks noChangeArrowheads="1"/>
          </p:cNvSpPr>
          <p:nvPr/>
        </p:nvSpPr>
        <p:spPr bwMode="auto">
          <a:xfrm>
            <a:off x="6591680" y="2531418"/>
            <a:ext cx="962270" cy="201613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latin typeface="Candara" panose="020E0502030303020204" pitchFamily="34" charset="0"/>
              </a:rPr>
              <a:t>CERTIFICACIÓN CDD-UZ</a:t>
            </a: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6591680" y="2776796"/>
            <a:ext cx="962270" cy="17922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buClr>
                <a:srgbClr val="A50021"/>
              </a:buClr>
              <a:buSzPct val="70000"/>
            </a:pPr>
            <a:r>
              <a:rPr lang="es-ES" sz="700" b="1" dirty="0">
                <a:solidFill>
                  <a:schemeClr val="bg1"/>
                </a:solidFill>
                <a:latin typeface="Candara" panose="020E0502030303020204" pitchFamily="34" charset="0"/>
              </a:rPr>
              <a:t>CERTIFICACIÓN CP</a:t>
            </a: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1104614" y="4390129"/>
            <a:ext cx="6743935" cy="290415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tIns="0" anchor="ctr"/>
          <a:lstStyle/>
          <a:p>
            <a:pPr marL="266700" lvl="1" algn="ctr">
              <a:buClr>
                <a:srgbClr val="A50021"/>
              </a:buClr>
              <a:buSzPct val="70000"/>
            </a:pPr>
            <a:r>
              <a:rPr lang="es-ES_tradnl" sz="800" b="1" dirty="0">
                <a:latin typeface="Candara" panose="020E0502030303020204" pitchFamily="34" charset="0"/>
                <a:cs typeface="Arial" panose="020B0604020202020204" pitchFamily="34" charset="0"/>
              </a:rPr>
              <a:t>ESTUDIOS Y ANÁLISIS DE PROSPECTIVA</a:t>
            </a:r>
            <a:endParaRPr lang="en-US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1061390" y="4437814"/>
            <a:ext cx="322524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s-ES" sz="800" b="1" dirty="0">
                <a:latin typeface="Candara" panose="020E0502030303020204" pitchFamily="34" charset="0"/>
                <a:cs typeface="Arial" panose="020B0604020202020204" pitchFamily="34" charset="0"/>
              </a:rPr>
              <a:t>201</a:t>
            </a:r>
          </a:p>
        </p:txBody>
      </p:sp>
    </p:spTree>
    <p:extLst>
      <p:ext uri="{BB962C8B-B14F-4D97-AF65-F5344CB8AC3E}">
        <p14:creationId xmlns:p14="http://schemas.microsoft.com/office/powerpoint/2010/main" val="41989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645" y="1176540"/>
            <a:ext cx="8733656" cy="4536504"/>
          </a:xfrm>
        </p:spPr>
        <p:txBody>
          <a:bodyPr/>
          <a:lstStyle/>
          <a:p>
            <a:r>
              <a:rPr lang="es-ES" sz="1800" b="1" dirty="0">
                <a:solidFill>
                  <a:srgbClr val="C00000"/>
                </a:solidFill>
              </a:rPr>
              <a:t>¿Qué es?</a:t>
            </a:r>
          </a:p>
          <a:p>
            <a:pPr marL="228600" indent="0"/>
            <a:r>
              <a:rPr lang="es-ES" sz="1400" dirty="0"/>
              <a:t>La</a:t>
            </a:r>
            <a:r>
              <a:rPr lang="es-ES" sz="1400" b="1" dirty="0"/>
              <a:t> formación universitaria de profesorado</a:t>
            </a:r>
            <a:r>
              <a:rPr lang="es-ES" sz="1400" dirty="0"/>
              <a:t> incluye en los distintos planes de estudio la realización con </a:t>
            </a:r>
            <a:r>
              <a:rPr lang="es-ES" sz="1400" b="1" dirty="0"/>
              <a:t>carácter obligatorio de prácticas curriculares</a:t>
            </a:r>
            <a:r>
              <a:rPr lang="es-ES" sz="1400" dirty="0"/>
              <a:t> en centros educativos. </a:t>
            </a:r>
            <a:endParaRPr lang="es-ES" sz="1400" dirty="0" smtClean="0"/>
          </a:p>
          <a:p>
            <a:pPr marL="228600" indent="0"/>
            <a:r>
              <a:rPr lang="es-ES" sz="1400" dirty="0" smtClean="0"/>
              <a:t>En </a:t>
            </a:r>
            <a:r>
              <a:rPr lang="es-ES" sz="1400" dirty="0"/>
              <a:t>este sentido, el Gobierno de Aragón desarrolla convenios con las universidades para que los estudiantes universitarios puedan desarrollar las prácticas de los grados en Maestro en Infantil y Primaria y en el Máster de Profesorado. </a:t>
            </a:r>
          </a:p>
          <a:p>
            <a:r>
              <a:rPr lang="es-ES" sz="1800" b="1" dirty="0" smtClean="0">
                <a:solidFill>
                  <a:srgbClr val="C00000"/>
                </a:solidFill>
              </a:rPr>
              <a:t>¿Cuál es el objetivo?</a:t>
            </a:r>
          </a:p>
          <a:p>
            <a:r>
              <a:rPr lang="es-ES" sz="1400" dirty="0" smtClean="0"/>
              <a:t>El </a:t>
            </a:r>
            <a:r>
              <a:rPr lang="es-ES" sz="1400" dirty="0"/>
              <a:t>objetivo </a:t>
            </a:r>
            <a:r>
              <a:rPr lang="es-ES" sz="1400" dirty="0" smtClean="0"/>
              <a:t>es evaluar </a:t>
            </a:r>
            <a:r>
              <a:rPr lang="es-ES" sz="1400" dirty="0"/>
              <a:t>la calidad de los centros de educación infantil y primaria, de educación secundaria y de formación profesional que reciben estudiantes en </a:t>
            </a:r>
            <a:r>
              <a:rPr lang="es-ES" sz="1400" dirty="0" smtClean="0"/>
              <a:t>prácticas</a:t>
            </a:r>
            <a:r>
              <a:rPr lang="es-ES" sz="1400" dirty="0"/>
              <a:t> </a:t>
            </a:r>
            <a:r>
              <a:rPr lang="es-ES" sz="1400" dirty="0" smtClean="0"/>
              <a:t>para </a:t>
            </a:r>
            <a:r>
              <a:rPr lang="es-ES" sz="1400" b="1" dirty="0"/>
              <a:t>fomentar y reconocer la calidad de las prácticas</a:t>
            </a:r>
            <a:r>
              <a:rPr lang="es-ES" sz="1400" dirty="0"/>
              <a:t> que los centros educativos (de educación infantil y primaria, de secundaria y de formación profesional) ofrecen a los estudiantes universitarios de grado y </a:t>
            </a:r>
            <a:r>
              <a:rPr lang="es-ES" sz="1400" dirty="0" smtClean="0"/>
              <a:t>máster.</a:t>
            </a:r>
            <a:r>
              <a:rPr lang="es-ES" sz="1400" dirty="0"/>
              <a:t> </a:t>
            </a:r>
            <a:endParaRPr lang="es-ES" sz="1400" b="1" dirty="0"/>
          </a:p>
          <a:p>
            <a:r>
              <a:rPr lang="es-ES" sz="1800" b="1" dirty="0">
                <a:solidFill>
                  <a:srgbClr val="C00000"/>
                </a:solidFill>
              </a:rPr>
              <a:t>¿Cómo se </a:t>
            </a:r>
            <a:r>
              <a:rPr lang="es-ES" sz="1800" b="1" dirty="0" smtClean="0">
                <a:solidFill>
                  <a:srgbClr val="C00000"/>
                </a:solidFill>
              </a:rPr>
              <a:t>evalúa?</a:t>
            </a:r>
          </a:p>
          <a:p>
            <a:r>
              <a:rPr lang="es-ES" sz="1400" dirty="0" smtClean="0"/>
              <a:t>Los </a:t>
            </a:r>
            <a:r>
              <a:rPr lang="es-ES" sz="1400" dirty="0"/>
              <a:t>centros que hayan </a:t>
            </a:r>
            <a:r>
              <a:rPr lang="es-ES" sz="1400" b="1" dirty="0"/>
              <a:t>participado</a:t>
            </a:r>
            <a:r>
              <a:rPr lang="es-ES" sz="1400" dirty="0"/>
              <a:t> en la impartición de las mismas </a:t>
            </a:r>
            <a:r>
              <a:rPr lang="es-ES" sz="1400" b="1" dirty="0"/>
              <a:t>durante dos años</a:t>
            </a:r>
            <a:r>
              <a:rPr lang="es-ES" sz="1400" dirty="0"/>
              <a:t>, continuos o no, podrán solicitar la referida certificación de ACPUA. La Subcomisión de Evaluación de Centros es la responsable de la emisión del informe correspondiente a la certificación de los centros</a:t>
            </a:r>
            <a:r>
              <a:rPr lang="es-ES" sz="1400" dirty="0" smtClean="0"/>
              <a:t>.</a:t>
            </a:r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5352318"/>
            <a:ext cx="4939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hlinkClick r:id="rId2"/>
              </a:rPr>
              <a:t>Información en la página web de ACPUA: </a:t>
            </a:r>
          </a:p>
          <a:p>
            <a:pPr algn="ctr"/>
            <a:r>
              <a:rPr lang="es-ES" dirty="0" smtClean="0">
                <a:hlinkClick r:id="rId2"/>
              </a:rPr>
              <a:t>Certificación </a:t>
            </a:r>
            <a:r>
              <a:rPr lang="es-ES" dirty="0">
                <a:hlinkClick r:id="rId2"/>
              </a:rPr>
              <a:t>de centros de prácticas | ACPUA (aragon.es)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6235700" y="4810915"/>
            <a:ext cx="2489200" cy="21292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CERTIFICADO ACPUA PARA EL  CENTRO DE PRÁCTICAS UNIVERSITARIAS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664643" y="4877489"/>
            <a:ext cx="5288667" cy="1257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ndara" panose="020E0502030303020204" pitchFamily="34" charset="0"/>
              </a:rPr>
              <a:t>Análisis cualitativo </a:t>
            </a:r>
            <a:r>
              <a:rPr kumimoji="0" lang="es-E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ndara" panose="020E0502030303020204" pitchFamily="34" charset="0"/>
                <a:sym typeface="Wingdings" panose="05000000000000000000" pitchFamily="2" charset="2"/>
              </a:rPr>
              <a:t> </a:t>
            </a:r>
            <a:r>
              <a:rPr kumimoji="0" lang="es-E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ndara" panose="020E0502030303020204" pitchFamily="34" charset="0"/>
              </a:rPr>
              <a:t>resultado cualitativo</a:t>
            </a:r>
            <a:r>
              <a:rPr kumimoji="0" lang="es-ES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ndara" panose="020E0502030303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2100" dirty="0" smtClean="0">
                <a:solidFill>
                  <a:srgbClr val="202124"/>
                </a:solidFill>
                <a:latin typeface="Candara" panose="020E0502030303020204" pitchFamily="34" charset="0"/>
              </a:rPr>
              <a:t>Consiste en una evaluación de evidencias a través de documentos de diferentes </a:t>
            </a:r>
            <a:r>
              <a:rPr lang="es-ES" altLang="en-US" sz="2100" dirty="0" err="1" smtClean="0">
                <a:solidFill>
                  <a:srgbClr val="202124"/>
                </a:solidFill>
                <a:latin typeface="Candara" panose="020E0502030303020204" pitchFamily="34" charset="0"/>
              </a:rPr>
              <a:t>stakeholders</a:t>
            </a:r>
            <a:r>
              <a:rPr kumimoji="0" lang="es-ES" altLang="en-US" sz="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</a:t>
            </a:r>
            <a:endParaRPr kumimoji="0" lang="es-ES" alt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grpSp>
        <p:nvGrpSpPr>
          <p:cNvPr id="4" name="Google Shape;174;p22"/>
          <p:cNvGrpSpPr/>
          <p:nvPr/>
        </p:nvGrpSpPr>
        <p:grpSpPr>
          <a:xfrm>
            <a:off x="556454" y="1338910"/>
            <a:ext cx="8013396" cy="3175726"/>
            <a:chOff x="3599" y="732970"/>
            <a:chExt cx="8013396" cy="3175726"/>
          </a:xfrm>
        </p:grpSpPr>
        <p:sp>
          <p:nvSpPr>
            <p:cNvPr id="5" name="Google Shape;175;p22"/>
            <p:cNvSpPr/>
            <p:nvPr/>
          </p:nvSpPr>
          <p:spPr>
            <a:xfrm rot="5400000">
              <a:off x="373892" y="1885418"/>
              <a:ext cx="1115381" cy="185596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lt1"/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6" name="Google Shape;176;p22"/>
            <p:cNvSpPr/>
            <p:nvPr/>
          </p:nvSpPr>
          <p:spPr>
            <a:xfrm>
              <a:off x="187707" y="2439953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8" name="Google Shape;178;p22"/>
            <p:cNvSpPr/>
            <p:nvPr/>
          </p:nvSpPr>
          <p:spPr>
            <a:xfrm>
              <a:off x="1547139" y="1748780"/>
              <a:ext cx="316147" cy="316147"/>
            </a:xfrm>
            <a:prstGeom prst="triangle">
              <a:avLst>
                <a:gd name="adj" fmla="val 100000"/>
              </a:avLst>
            </a:prstGeom>
            <a:solidFill>
              <a:srgbClr val="F2F2F2"/>
            </a:solidFill>
            <a:ln w="9525" cap="flat" cmpd="sng">
              <a:solidFill>
                <a:srgbClr val="BD6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9" name="Google Shape;179;p22"/>
            <p:cNvSpPr/>
            <p:nvPr/>
          </p:nvSpPr>
          <p:spPr>
            <a:xfrm rot="5400000">
              <a:off x="2425128" y="1377838"/>
              <a:ext cx="1115381" cy="185596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4BD97"/>
            </a:solidFill>
            <a:ln w="9525" cap="flat" cmpd="sng">
              <a:solidFill>
                <a:srgbClr val="BC825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0" name="Google Shape;180;p22"/>
            <p:cNvSpPr/>
            <p:nvPr/>
          </p:nvSpPr>
          <p:spPr>
            <a:xfrm>
              <a:off x="2238943" y="1932372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1" name="Google Shape;181;p22"/>
            <p:cNvSpPr txBox="1"/>
            <p:nvPr/>
          </p:nvSpPr>
          <p:spPr>
            <a:xfrm>
              <a:off x="191442" y="2439953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1" dirty="0" smtClean="0">
                  <a:latin typeface="Candara" panose="020E0502030303020204" pitchFamily="34" charset="0"/>
                  <a:sym typeface="Candara"/>
                </a:rPr>
                <a:t>Centros Educativos</a:t>
              </a:r>
              <a:endParaRPr dirty="0">
                <a:latin typeface="Candara" panose="020E0502030303020204" pitchFamily="34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S" sz="1700" dirty="0" smtClean="0"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Realizan la solicitud. A principio de curso</a:t>
              </a:r>
              <a:r>
                <a:rPr lang="es-ES" sz="1700" b="0" i="0" u="none" strike="noStrike" cap="none" dirty="0" smtClean="0">
                  <a:solidFill>
                    <a:srgbClr val="000000"/>
                  </a:solidFill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 </a:t>
              </a:r>
              <a:endParaRPr sz="1700" b="0" i="0" u="none" strike="noStrike" cap="none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82;p22"/>
            <p:cNvSpPr/>
            <p:nvPr/>
          </p:nvSpPr>
          <p:spPr>
            <a:xfrm>
              <a:off x="3598376" y="1241199"/>
              <a:ext cx="316147" cy="316147"/>
            </a:xfrm>
            <a:prstGeom prst="triangle">
              <a:avLst>
                <a:gd name="adj" fmla="val 100000"/>
              </a:avLst>
            </a:prstGeom>
            <a:solidFill>
              <a:srgbClr val="F2F2F2"/>
            </a:solidFill>
            <a:ln w="9525" cap="flat" cmpd="sng">
              <a:solidFill>
                <a:srgbClr val="BB995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3" name="Google Shape;183;p22"/>
            <p:cNvSpPr/>
            <p:nvPr/>
          </p:nvSpPr>
          <p:spPr>
            <a:xfrm rot="5400000">
              <a:off x="4476364" y="870257"/>
              <a:ext cx="1115381" cy="185596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A5A5A5"/>
            </a:solidFill>
            <a:ln w="9525" cap="flat" cmpd="sng">
              <a:solidFill>
                <a:srgbClr val="BBB0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4" name="Google Shape;184;p22"/>
            <p:cNvSpPr/>
            <p:nvPr/>
          </p:nvSpPr>
          <p:spPr>
            <a:xfrm>
              <a:off x="4290180" y="1424792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5" name="Google Shape;185;p22"/>
            <p:cNvSpPr txBox="1"/>
            <p:nvPr/>
          </p:nvSpPr>
          <p:spPr>
            <a:xfrm>
              <a:off x="4290180" y="1424792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1" dirty="0" smtClean="0">
                  <a:latin typeface="Candara" panose="020E0502030303020204" pitchFamily="34" charset="0"/>
                  <a:sym typeface="Candara"/>
                </a:rPr>
                <a:t>ACPUA</a:t>
              </a:r>
              <a:endParaRPr dirty="0">
                <a:latin typeface="Candara" panose="020E0502030303020204" pitchFamily="34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S" sz="1700" dirty="0" smtClean="0"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Informe que recoge la evaluación del </a:t>
              </a:r>
              <a:r>
                <a:rPr lang="es-ES" sz="1700" dirty="0" err="1" smtClean="0"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prácticum</a:t>
              </a:r>
              <a:r>
                <a:rPr lang="es-ES" sz="1700" dirty="0" smtClean="0"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 y la satisfacción de los estudiantes universitarios.</a:t>
              </a:r>
              <a:r>
                <a:rPr lang="es-ES" sz="1700" b="0" i="0" u="none" strike="noStrike" cap="none" dirty="0" smtClean="0">
                  <a:solidFill>
                    <a:srgbClr val="000000"/>
                  </a:solidFill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 </a:t>
              </a:r>
              <a:endParaRPr sz="1700" b="0" i="0" u="none" strike="noStrike" cap="none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86;p22"/>
            <p:cNvSpPr/>
            <p:nvPr/>
          </p:nvSpPr>
          <p:spPr>
            <a:xfrm>
              <a:off x="5649612" y="733619"/>
              <a:ext cx="316147" cy="316147"/>
            </a:xfrm>
            <a:prstGeom prst="triangle">
              <a:avLst>
                <a:gd name="adj" fmla="val 100000"/>
              </a:avLst>
            </a:prstGeom>
            <a:solidFill>
              <a:srgbClr val="F2F2F2"/>
            </a:solidFill>
            <a:ln w="9525" cap="flat" cmpd="sng">
              <a:solidFill>
                <a:srgbClr val="AFBA5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7" name="Google Shape;187;p22"/>
            <p:cNvSpPr/>
            <p:nvPr/>
          </p:nvSpPr>
          <p:spPr>
            <a:xfrm rot="5400000">
              <a:off x="6527601" y="362677"/>
              <a:ext cx="1115381" cy="1855968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FF00"/>
            </a:solidFill>
            <a:ln w="9525" cap="flat" cmpd="sng">
              <a:solidFill>
                <a:srgbClr val="99B9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8" name="Google Shape;188;p22"/>
            <p:cNvSpPr/>
            <p:nvPr/>
          </p:nvSpPr>
          <p:spPr>
            <a:xfrm>
              <a:off x="6341416" y="917212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9" name="Google Shape;189;p22"/>
            <p:cNvSpPr txBox="1"/>
            <p:nvPr/>
          </p:nvSpPr>
          <p:spPr>
            <a:xfrm>
              <a:off x="6341416" y="917212"/>
              <a:ext cx="1675579" cy="1468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1" dirty="0" err="1" smtClean="0">
                  <a:latin typeface="Candara" panose="020E0502030303020204" pitchFamily="34" charset="0"/>
                  <a:sym typeface="Candara"/>
                </a:rPr>
                <a:t>SEC</a:t>
              </a:r>
              <a:endParaRPr dirty="0">
                <a:latin typeface="Candara" panose="020E0502030303020204" pitchFamily="34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 dirty="0" smtClean="0">
                  <a:solidFill>
                    <a:srgbClr val="000000"/>
                  </a:solidFill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Comité que eval</a:t>
              </a:r>
              <a:r>
                <a:rPr lang="es-ES" sz="1700" dirty="0" smtClean="0"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úa las evidencias documentales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 dirty="0" smtClean="0">
                  <a:solidFill>
                    <a:srgbClr val="000000"/>
                  </a:solidFill>
                  <a:latin typeface="Candara" panose="020E0502030303020204" pitchFamily="34" charset="0"/>
                  <a:ea typeface="Candara"/>
                  <a:cs typeface="Candara"/>
                  <a:sym typeface="Candara"/>
                </a:rPr>
                <a:t>(Sistema de calidad 1.0)</a:t>
              </a:r>
              <a:endParaRPr sz="1700" b="0" i="0" u="none" strike="noStrike" cap="none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" name="Google Shape;177;p22"/>
          <p:cNvSpPr txBox="1"/>
          <p:nvPr/>
        </p:nvSpPr>
        <p:spPr>
          <a:xfrm>
            <a:off x="2826854" y="2554554"/>
            <a:ext cx="1675579" cy="146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0" tIns="64750" rIns="64750" bIns="647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 smtClean="0">
                <a:latin typeface="Candara" panose="020E0502030303020204" pitchFamily="34" charset="0"/>
                <a:ea typeface="Candara"/>
                <a:cs typeface="Candara"/>
                <a:sym typeface="Candara"/>
              </a:rPr>
              <a:t>Departamento de Educación</a:t>
            </a:r>
            <a:r>
              <a:rPr lang="es-ES" sz="1700" b="1" i="0" u="none" strike="noStrike" cap="none" dirty="0" smtClean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s-ES" sz="1700" dirty="0" smtClean="0">
                <a:latin typeface="Candara" panose="020E0502030303020204" pitchFamily="34" charset="0"/>
                <a:ea typeface="Candara"/>
                <a:cs typeface="Candara"/>
                <a:sym typeface="Candara"/>
              </a:rPr>
              <a:t>Envían a ACPUA los informes de evaluación del curso y la propuesta de certificación. Al finalizar el curso.</a:t>
            </a:r>
            <a:endParaRPr sz="1700" b="0" i="0" u="none" strike="noStrike" cap="none" dirty="0">
              <a:solidFill>
                <a:srgbClr val="00000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</p:txBody>
      </p:sp>
      <p:sp>
        <p:nvSpPr>
          <p:cNvPr id="21" name="Título 3"/>
          <p:cNvSpPr txBox="1">
            <a:spLocks/>
          </p:cNvSpPr>
          <p:nvPr/>
        </p:nvSpPr>
        <p:spPr>
          <a:xfrm>
            <a:off x="2875789" y="-6156"/>
            <a:ext cx="60845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ES" b="0" dirty="0" smtClean="0"/>
          </a:p>
          <a:p>
            <a:r>
              <a:rPr lang="es-ES" b="0" dirty="0" smtClean="0"/>
              <a:t>PROCEDIMIENTO DE 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05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>
            <a:spLocks noGrp="1"/>
          </p:cNvSpPr>
          <p:nvPr>
            <p:ph type="title"/>
          </p:nvPr>
        </p:nvSpPr>
        <p:spPr>
          <a:xfrm>
            <a:off x="2807916" y="33540"/>
            <a:ext cx="60845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smtClean="0">
                <a:solidFill>
                  <a:schemeClr val="tx1"/>
                </a:solidFill>
              </a:rPr>
              <a:t>Resultados Certificación 2024</a:t>
            </a:r>
            <a:br>
              <a:rPr lang="es-ES" dirty="0" smtClean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1"/>
          </p:nvPr>
        </p:nvSpPr>
        <p:spPr>
          <a:xfrm>
            <a:off x="421290" y="1344706"/>
            <a:ext cx="8138509" cy="43837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800" b="1" dirty="0" smtClean="0"/>
              <a:t>EVIDENCIAS DOCUMENTALES</a:t>
            </a:r>
          </a:p>
          <a:p>
            <a:endParaRPr lang="es-ES" sz="1800" b="1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s-ES" sz="1800" dirty="0" smtClean="0"/>
              <a:t>Coordinación con Universidad</a:t>
            </a:r>
            <a:r>
              <a:rPr lang="es-ES" sz="1800" dirty="0"/>
              <a:t>: </a:t>
            </a:r>
            <a:r>
              <a:rPr lang="es-ES" sz="1800" dirty="0" smtClean="0"/>
              <a:t>Recogida </a:t>
            </a:r>
            <a:r>
              <a:rPr lang="es-ES" sz="1800" dirty="0"/>
              <a:t>documentación de Grados y </a:t>
            </a:r>
            <a:r>
              <a:rPr lang="es-ES" sz="1800" dirty="0" smtClean="0"/>
              <a:t>Máster</a:t>
            </a:r>
          </a:p>
          <a:p>
            <a:r>
              <a:rPr lang="es-ES" sz="1800" dirty="0" smtClean="0"/>
              <a:t>SATISFACCIÓN </a:t>
            </a:r>
            <a:r>
              <a:rPr lang="es-ES" sz="1800" dirty="0"/>
              <a:t>EN CENTROS DE EDUCACIÓN INFANTIL</a:t>
            </a:r>
            <a:r>
              <a:rPr lang="es-ES" sz="1800" b="1" dirty="0"/>
              <a:t>: </a:t>
            </a:r>
            <a:r>
              <a:rPr lang="es-ES" sz="1800" b="1" dirty="0" smtClean="0">
                <a:solidFill>
                  <a:schemeClr val="tx1"/>
                </a:solidFill>
              </a:rPr>
              <a:t>4,53/5 (TR 11,75%)</a:t>
            </a:r>
            <a:endParaRPr lang="es-ES" sz="1800" dirty="0">
              <a:solidFill>
                <a:schemeClr val="tx1"/>
              </a:solidFill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SATISFACCIÓN EN CENTROS DE EDUCACIÓN PRIMARIA</a:t>
            </a:r>
            <a:r>
              <a:rPr lang="es-ES" sz="1800" b="1" dirty="0">
                <a:solidFill>
                  <a:schemeClr val="tx1"/>
                </a:solidFill>
              </a:rPr>
              <a:t>: </a:t>
            </a:r>
            <a:r>
              <a:rPr lang="es-ES" sz="1800" b="1" dirty="0" smtClean="0">
                <a:solidFill>
                  <a:schemeClr val="tx1"/>
                </a:solidFill>
              </a:rPr>
              <a:t>4,39/5 (TR 7,89%)</a:t>
            </a:r>
            <a:endParaRPr lang="es-ES" sz="1800" dirty="0">
              <a:solidFill>
                <a:schemeClr val="tx1"/>
              </a:solidFill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SATISFACCIÓN EN CENTROS DE EDUCACIÓN SECUNDARIA: </a:t>
            </a:r>
            <a:r>
              <a:rPr lang="es-ES" sz="1800" b="1" dirty="0" smtClean="0">
                <a:solidFill>
                  <a:schemeClr val="tx1"/>
                </a:solidFill>
              </a:rPr>
              <a:t>4,10/5 (TR 11,91%)</a:t>
            </a:r>
          </a:p>
          <a:p>
            <a:r>
              <a:rPr lang="es-ES" sz="1800" dirty="0" smtClean="0">
                <a:solidFill>
                  <a:schemeClr val="tx1"/>
                </a:solidFill>
              </a:rPr>
              <a:t>La tasa de respuesta del alumnado desciende un 50% en primaria y secundaria.</a:t>
            </a:r>
          </a:p>
          <a:p>
            <a:endParaRPr lang="es-ES" sz="1800" dirty="0" smtClean="0">
              <a:solidFill>
                <a:schemeClr val="tx1"/>
              </a:solidFill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s-ES" sz="1800" dirty="0" smtClean="0"/>
              <a:t>Coordinación con Departamento </a:t>
            </a:r>
            <a:r>
              <a:rPr lang="es-ES" sz="1800" dirty="0"/>
              <a:t>de Educación, Cultura y </a:t>
            </a:r>
            <a:r>
              <a:rPr lang="es-ES" sz="1800" dirty="0" smtClean="0"/>
              <a:t>Deporte:</a:t>
            </a:r>
            <a:r>
              <a:rPr lang="es-ES" sz="1800" dirty="0"/>
              <a:t> </a:t>
            </a:r>
            <a:r>
              <a:rPr lang="es-ES" sz="1800" dirty="0" smtClean="0"/>
              <a:t>Informes positivos de evaluación </a:t>
            </a:r>
            <a:r>
              <a:rPr lang="es-ES" sz="1800" dirty="0"/>
              <a:t>de los Servicios provinciales + DG de Innovación y Formación Profesional 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3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287868" y="1671127"/>
            <a:ext cx="8206680" cy="35394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</a:rPr>
              <a:t>DATOS GENERALES </a:t>
            </a:r>
            <a:r>
              <a:rPr lang="es-ES" b="1" dirty="0">
                <a:latin typeface="Candara" panose="020E0502030303020204" pitchFamily="34" charset="0"/>
              </a:rPr>
              <a:t>DE LA </a:t>
            </a:r>
            <a:r>
              <a:rPr lang="es-ES" b="1" dirty="0" smtClean="0">
                <a:latin typeface="Candara" panose="020E0502030303020204" pitchFamily="34" charset="0"/>
              </a:rPr>
              <a:t>RESOLUCIÓN 2024: </a:t>
            </a:r>
          </a:p>
          <a:p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25 </a:t>
            </a:r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nuevos centros </a:t>
            </a:r>
          </a:p>
          <a:p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Huesca: 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10 nuevos centros</a:t>
            </a:r>
            <a:endParaRPr lang="es-E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Teruel: 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2 nuevos centros</a:t>
            </a:r>
            <a:endParaRPr lang="es-E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Zaragoza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: 13 </a:t>
            </a:r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nuevos 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centros</a:t>
            </a:r>
          </a:p>
          <a:p>
            <a:endParaRPr lang="es-ES" dirty="0">
              <a:latin typeface="Candara" panose="020E0502030303020204" pitchFamily="34" charset="0"/>
            </a:endParaRPr>
          </a:p>
          <a:p>
            <a:r>
              <a:rPr lang="es-E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452 </a:t>
            </a:r>
            <a:r>
              <a:rPr lang="es-ES" b="1" dirty="0">
                <a:solidFill>
                  <a:schemeClr val="tx1"/>
                </a:solidFill>
                <a:latin typeface="Candara" panose="020E0502030303020204" pitchFamily="34" charset="0"/>
              </a:rPr>
              <a:t>centros existentes en la Red estable de Centros de prácticas universitarias de ACPUA:  </a:t>
            </a:r>
          </a:p>
          <a:p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Huesca: 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94 centros educativos</a:t>
            </a:r>
            <a:endParaRPr lang="es-E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Teruel: 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73 centros educativos</a:t>
            </a:r>
            <a:endParaRPr lang="es-ES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Candara" panose="020E0502030303020204" pitchFamily="34" charset="0"/>
              </a:rPr>
              <a:t>Zaragoza: </a:t>
            </a:r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285 centros educativos</a:t>
            </a:r>
          </a:p>
          <a:p>
            <a:endParaRPr lang="es-ES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s-E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Centros de infantil, primaria y secundaria:</a:t>
            </a:r>
          </a:p>
          <a:p>
            <a:pPr lvl="0" fontAlgn="base"/>
            <a:r>
              <a:rPr lang="es-ES" dirty="0">
                <a:latin typeface="Candara" panose="020E0502030303020204" pitchFamily="34" charset="0"/>
              </a:rPr>
              <a:t>Número de Secundaria </a:t>
            </a:r>
            <a:r>
              <a:rPr lang="es-ES" b="1" dirty="0">
                <a:latin typeface="Candara" panose="020E0502030303020204" pitchFamily="34" charset="0"/>
              </a:rPr>
              <a:t>153</a:t>
            </a:r>
            <a:endParaRPr lang="es-ES" dirty="0">
              <a:latin typeface="Candara" panose="020E0502030303020204" pitchFamily="34" charset="0"/>
            </a:endParaRPr>
          </a:p>
          <a:p>
            <a:pPr lvl="0" fontAlgn="base"/>
            <a:r>
              <a:rPr lang="es-ES" dirty="0">
                <a:latin typeface="Candara" panose="020E0502030303020204" pitchFamily="34" charset="0"/>
              </a:rPr>
              <a:t>Número de Infantil y Primaria  </a:t>
            </a:r>
            <a:r>
              <a:rPr lang="es-ES" b="1" dirty="0">
                <a:latin typeface="Candara" panose="020E0502030303020204" pitchFamily="34" charset="0"/>
              </a:rPr>
              <a:t>299</a:t>
            </a:r>
            <a:endParaRPr lang="es-ES" dirty="0">
              <a:latin typeface="Candara" panose="020E0502030303020204" pitchFamily="34" charset="0"/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pPr algn="ctr"/>
            <a:r>
              <a:rPr lang="es-ES" dirty="0">
                <a:hlinkClick r:id="rId3"/>
              </a:rPr>
              <a:t>Certificación de centros de prácticas | ACPUA (aragon.es)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Google Shape;284;p28"/>
          <p:cNvSpPr txBox="1">
            <a:spLocks noGrp="1"/>
          </p:cNvSpPr>
          <p:nvPr>
            <p:ph type="title"/>
          </p:nvPr>
        </p:nvSpPr>
        <p:spPr>
          <a:xfrm>
            <a:off x="2807916" y="33540"/>
            <a:ext cx="60845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smtClean="0"/>
              <a:t>Red Estable de </a:t>
            </a:r>
            <a:br>
              <a:rPr lang="es-ES" dirty="0" smtClean="0"/>
            </a:br>
            <a:r>
              <a:rPr lang="es-ES" dirty="0" smtClean="0"/>
              <a:t>Centros de Prácticas Universitarias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4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2807916" y="33540"/>
            <a:ext cx="60845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b="0" dirty="0"/>
              <a:t/>
            </a:r>
            <a:br>
              <a:rPr lang="es-ES" b="0" dirty="0"/>
            </a:br>
            <a:r>
              <a:rPr lang="es-ES" b="0" dirty="0" smtClean="0"/>
              <a:t>DIPLOMA Y SELLO</a:t>
            </a:r>
            <a:endParaRPr lang="es-ES" b="0" dirty="0"/>
          </a:p>
        </p:txBody>
      </p:sp>
      <p:sp>
        <p:nvSpPr>
          <p:cNvPr id="190" name="Google Shape;190;p22"/>
          <p:cNvSpPr txBox="1"/>
          <p:nvPr/>
        </p:nvSpPr>
        <p:spPr>
          <a:xfrm>
            <a:off x="607374" y="1237981"/>
            <a:ext cx="8013276" cy="95422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La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Certificación </a:t>
            </a:r>
            <a:r>
              <a:rPr lang="es-E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de los Centros de Prácticas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tendrá una 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duración de </a:t>
            </a:r>
            <a:r>
              <a:rPr lang="es-ES" sz="1800" b="1" i="0" u="none" strike="noStrike" cap="none" dirty="0" smtClean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3 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años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y será 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renovable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 por sucesivos periodos de igual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duración </a:t>
            </a:r>
            <a:r>
              <a:rPr lang="es-ES" sz="18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 no ser que se detecten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Candara" panose="020E0502030303020204" pitchFamily="34" charset="0"/>
                <a:sym typeface="Arial"/>
              </a:rPr>
              <a:t>Irregularidades e incumplimientos en el proceso de evaluación.</a:t>
            </a:r>
            <a:endParaRPr sz="1800"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sym typeface="Arial"/>
            </a:endParaRPr>
          </a:p>
        </p:txBody>
      </p:sp>
      <p:pic>
        <p:nvPicPr>
          <p:cNvPr id="6" name="Imagen 5" descr="Z:\acpua_tecnicos\AT\PR 206 Centros\07 CERTI CP\2022\22_SELLO\2022_SELLO_C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14" y="2759674"/>
            <a:ext cx="4102151" cy="2388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13069"/>
          <a:stretch/>
        </p:blipFill>
        <p:spPr>
          <a:xfrm>
            <a:off x="846271" y="2192203"/>
            <a:ext cx="3063065" cy="3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5930" y="2845022"/>
            <a:ext cx="3181260" cy="1775011"/>
          </a:xfrm>
        </p:spPr>
        <p:txBody>
          <a:bodyPr/>
          <a:lstStyle/>
          <a:p>
            <a:pPr algn="ctr"/>
            <a:r>
              <a:rPr lang="es-ES" sz="2800" dirty="0" smtClean="0"/>
              <a:t>Más información:</a:t>
            </a:r>
            <a:endParaRPr lang="es-ES" sz="2800" dirty="0"/>
          </a:p>
          <a:p>
            <a:pPr algn="ctr"/>
            <a:r>
              <a:rPr lang="es-ES" sz="1600" dirty="0">
                <a:hlinkClick r:id="rId2"/>
              </a:rPr>
              <a:t>https://acpua.aragon.es</a:t>
            </a:r>
            <a:endParaRPr lang="es-ES" sz="1600" dirty="0"/>
          </a:p>
          <a:p>
            <a:pPr algn="ctr"/>
            <a:r>
              <a:rPr lang="es-ES" sz="1600" dirty="0">
                <a:hlinkClick r:id="rId3"/>
              </a:rPr>
              <a:t>c</a:t>
            </a:r>
            <a:r>
              <a:rPr lang="es-ES" sz="1600" dirty="0" smtClean="0">
                <a:hlinkClick r:id="rId3"/>
              </a:rPr>
              <a:t>entros.acpua@aragon.es</a:t>
            </a:r>
            <a:endParaRPr lang="es-ES" sz="1600" dirty="0"/>
          </a:p>
          <a:p>
            <a:pPr algn="ctr"/>
            <a:endParaRPr lang="es-ES" sz="16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34295" y="1604985"/>
            <a:ext cx="5120732" cy="1143000"/>
          </a:xfrm>
        </p:spPr>
        <p:txBody>
          <a:bodyPr/>
          <a:lstStyle/>
          <a:p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¡Muchas gracias!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r="26079"/>
          <a:stretch/>
        </p:blipFill>
        <p:spPr>
          <a:xfrm>
            <a:off x="1172928" y="3371145"/>
            <a:ext cx="1080121" cy="1345680"/>
          </a:xfrm>
        </p:spPr>
      </p:pic>
      <p:sp>
        <p:nvSpPr>
          <p:cNvPr id="6" name="CuadroTexto 5"/>
          <p:cNvSpPr txBox="1"/>
          <p:nvPr/>
        </p:nvSpPr>
        <p:spPr>
          <a:xfrm>
            <a:off x="2483766" y="3689898"/>
            <a:ext cx="480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ndara" panose="020E0502030303020204" pitchFamily="34" charset="0"/>
              </a:rPr>
              <a:t>Belén Serrano es </a:t>
            </a:r>
            <a:r>
              <a:rPr lang="es-ES" dirty="0">
                <a:latin typeface="Candara" panose="020E0502030303020204" pitchFamily="34" charset="0"/>
              </a:rPr>
              <a:t>D</a:t>
            </a:r>
            <a:r>
              <a:rPr lang="es-ES" sz="1400" dirty="0" smtClean="0">
                <a:latin typeface="Candara" panose="020E0502030303020204" pitchFamily="34" charset="0"/>
              </a:rPr>
              <a:t>octora </a:t>
            </a:r>
            <a:r>
              <a:rPr lang="es-ES" sz="1400" dirty="0">
                <a:latin typeface="Candara" panose="020E0502030303020204" pitchFamily="34" charset="0"/>
              </a:rPr>
              <a:t>en </a:t>
            </a:r>
            <a:r>
              <a:rPr lang="es-ES" sz="1400" dirty="0" smtClean="0">
                <a:latin typeface="Candara" panose="020E0502030303020204" pitchFamily="34" charset="0"/>
              </a:rPr>
              <a:t>Educación, psicóloga y maestra </a:t>
            </a:r>
            <a:endParaRPr lang="es-ES" sz="1400" dirty="0">
              <a:latin typeface="Candara" panose="020E0502030303020204" pitchFamily="34" charset="0"/>
            </a:endParaRPr>
          </a:p>
          <a:p>
            <a:r>
              <a:rPr lang="es-ES" sz="1400" dirty="0">
                <a:latin typeface="Candara" panose="020E0502030303020204" pitchFamily="34" charset="0"/>
              </a:rPr>
              <a:t>Técnica de calidad e internacionalización </a:t>
            </a:r>
            <a:r>
              <a:rPr lang="es-ES" dirty="0" smtClean="0">
                <a:latin typeface="Candara" panose="020E0502030303020204" pitchFamily="34" charset="0"/>
              </a:rPr>
              <a:t>de</a:t>
            </a:r>
            <a:r>
              <a:rPr lang="es-ES" sz="1400" dirty="0" smtClean="0">
                <a:latin typeface="Candara" panose="020E0502030303020204" pitchFamily="34" charset="0"/>
              </a:rPr>
              <a:t> ACPUA </a:t>
            </a:r>
            <a:endParaRPr lang="es-ES" sz="1400" dirty="0">
              <a:latin typeface="Candara" panose="020E050203030302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07916" y="33540"/>
            <a:ext cx="6084564" cy="1143000"/>
          </a:xfrm>
        </p:spPr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2829" r="20903" b="40810"/>
          <a:stretch/>
        </p:blipFill>
        <p:spPr>
          <a:xfrm>
            <a:off x="1121332" y="1260389"/>
            <a:ext cx="1062681" cy="13015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483766" y="1649568"/>
            <a:ext cx="5271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ndara" panose="020E0502030303020204" pitchFamily="34" charset="0"/>
              </a:rPr>
              <a:t>Cristina Rodríguez es </a:t>
            </a:r>
            <a:r>
              <a:rPr lang="es-ES" dirty="0">
                <a:latin typeface="Candara" panose="020E0502030303020204" pitchFamily="34" charset="0"/>
              </a:rPr>
              <a:t>Doctora en Derecho </a:t>
            </a:r>
            <a:r>
              <a:rPr lang="es-ES" dirty="0" smtClean="0">
                <a:latin typeface="Candara" panose="020E0502030303020204" pitchFamily="34" charset="0"/>
              </a:rPr>
              <a:t>Constitucional y profesora titular de la Universidad Rey Juan Carlos </a:t>
            </a:r>
          </a:p>
          <a:p>
            <a:r>
              <a:rPr lang="es-ES" dirty="0" smtClean="0">
                <a:latin typeface="Candara" panose="020E0502030303020204" pitchFamily="34" charset="0"/>
              </a:rPr>
              <a:t>Directora de</a:t>
            </a:r>
            <a:r>
              <a:rPr lang="es-ES" sz="1400" dirty="0" smtClean="0">
                <a:latin typeface="Candara" panose="020E0502030303020204" pitchFamily="34" charset="0"/>
              </a:rPr>
              <a:t> ACPUA </a:t>
            </a:r>
            <a:endParaRPr lang="es-ES" sz="1400" dirty="0">
              <a:latin typeface="Candara" panose="020E05020303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72928" y="2928760"/>
            <a:ext cx="1838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Candara" panose="020E0502030303020204" pitchFamily="34" charset="0"/>
              </a:rPr>
              <a:t>1.- LA ACPUA ¿Qué es?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72928" y="4991564"/>
            <a:ext cx="684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</a:rPr>
              <a:t>2.- Certificación de Centros de Prácticas: funcionamiento del proceso y resultados de la Certificación </a:t>
            </a:r>
            <a:r>
              <a:rPr lang="es-ES" b="1" dirty="0" smtClean="0">
                <a:latin typeface="Candara" panose="020E0502030303020204" pitchFamily="34" charset="0"/>
              </a:rPr>
              <a:t>2024</a:t>
            </a:r>
            <a:endParaRPr lang="es-E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14327" y="2632964"/>
            <a:ext cx="269952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b="1" i="1" dirty="0" smtClean="0">
                <a:latin typeface="Candara" panose="020E0502030303020204" pitchFamily="34" charset="0"/>
              </a:rPr>
              <a:t>LOSUA</a:t>
            </a:r>
          </a:p>
          <a:p>
            <a:pPr algn="ctr"/>
            <a:r>
              <a:rPr lang="es-ES" sz="1800" i="1" dirty="0" smtClean="0">
                <a:latin typeface="Candara" panose="020E0502030303020204" pitchFamily="34" charset="0"/>
              </a:rPr>
              <a:t>Ley </a:t>
            </a:r>
            <a:r>
              <a:rPr lang="es-ES" sz="1800" i="1" dirty="0">
                <a:latin typeface="Candara" panose="020E0502030303020204" pitchFamily="34" charset="0"/>
              </a:rPr>
              <a:t>5/2005, de 14 de junio, de Ordenación del Sistema Universitario de </a:t>
            </a:r>
            <a:r>
              <a:rPr lang="es-ES" sz="1800" i="1" dirty="0" smtClean="0">
                <a:latin typeface="Candara" panose="020E0502030303020204" pitchFamily="34" charset="0"/>
              </a:rPr>
              <a:t>Aragón</a:t>
            </a:r>
            <a:endParaRPr lang="es-ES" sz="1800" i="1" dirty="0">
              <a:latin typeface="Candara" panose="020E0502030303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82533" y="1295400"/>
            <a:ext cx="4512734" cy="41395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indent="0" algn="just">
              <a:buFont typeface="Wingdings" pitchFamily="2" charset="2"/>
              <a:buNone/>
            </a:pPr>
            <a:r>
              <a:rPr lang="es-ES" b="1" dirty="0">
                <a:latin typeface="Candara" panose="020E0502030303020204" pitchFamily="34" charset="0"/>
              </a:rPr>
              <a:t>TITULO VI DE LA AGENCIA DE CALIDAD Y PROSPECTIVA UNIVERSITARIA DE ARAGÓN</a:t>
            </a:r>
          </a:p>
          <a:p>
            <a:pPr marL="0" lvl="2" indent="0" algn="just">
              <a:buFont typeface="Wingdings" pitchFamily="2" charset="2"/>
              <a:buNone/>
            </a:pPr>
            <a:r>
              <a:rPr lang="es-ES" b="1" dirty="0">
                <a:latin typeface="Candara" panose="020E0502030303020204" pitchFamily="34" charset="0"/>
              </a:rPr>
              <a:t>Artículo </a:t>
            </a:r>
            <a:r>
              <a:rPr lang="es-ES" b="1" dirty="0" smtClean="0">
                <a:latin typeface="Candara" panose="020E0502030303020204" pitchFamily="34" charset="0"/>
              </a:rPr>
              <a:t>85.1 — Funciones.</a:t>
            </a:r>
            <a:endParaRPr lang="es-ES" b="1" dirty="0">
              <a:latin typeface="Candara" panose="020E0502030303020204" pitchFamily="34" charset="0"/>
            </a:endParaRPr>
          </a:p>
          <a:p>
            <a:pPr marL="0" lvl="2" indent="0" algn="just">
              <a:buSzPct val="100000"/>
            </a:pPr>
            <a:r>
              <a:rPr lang="es-ES" dirty="0" smtClean="0">
                <a:latin typeface="Candara" panose="020E0502030303020204" pitchFamily="34" charset="0"/>
              </a:rPr>
              <a:t>(…)</a:t>
            </a:r>
            <a:endParaRPr lang="es-ES" dirty="0">
              <a:latin typeface="Candara" panose="020E0502030303020204" pitchFamily="34" charset="0"/>
            </a:endParaRPr>
          </a:p>
          <a:p>
            <a:pPr lvl="2" algn="just">
              <a:buSzPct val="100000"/>
            </a:pPr>
            <a:r>
              <a:rPr lang="es-ES" dirty="0" smtClean="0">
                <a:latin typeface="Candara" panose="020E0502030303020204" pitchFamily="34" charset="0"/>
              </a:rPr>
              <a:t>La detección de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necesidades formativas de educación superior</a:t>
            </a:r>
            <a:r>
              <a:rPr lang="es-ES" dirty="0" smtClean="0">
                <a:latin typeface="Candara" panose="020E0502030303020204" pitchFamily="34" charset="0"/>
              </a:rPr>
              <a:t> para el buen funcionamiento de las empresas aragonesas.</a:t>
            </a:r>
          </a:p>
          <a:p>
            <a:pPr lvl="2" algn="just">
              <a:buSzPct val="100000"/>
            </a:pPr>
            <a:endParaRPr lang="es-ES" dirty="0">
              <a:latin typeface="Candara" panose="020E0502030303020204" pitchFamily="34" charset="0"/>
            </a:endParaRPr>
          </a:p>
          <a:p>
            <a:pPr lvl="2" algn="just">
              <a:buSzPct val="100000"/>
            </a:pPr>
            <a:r>
              <a:rPr lang="es-ES" dirty="0" smtClean="0">
                <a:latin typeface="Candara" panose="020E0502030303020204" pitchFamily="34" charset="0"/>
              </a:rPr>
              <a:t>El seguimiento de la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inserción laboral </a:t>
            </a:r>
            <a:r>
              <a:rPr lang="es-ES" dirty="0" smtClean="0">
                <a:latin typeface="Candara" panose="020E0502030303020204" pitchFamily="34" charset="0"/>
              </a:rPr>
              <a:t>de los titulados y tituladas.</a:t>
            </a:r>
          </a:p>
          <a:p>
            <a:pPr lvl="2" algn="just">
              <a:buSzPct val="100000"/>
            </a:pPr>
            <a:r>
              <a:rPr lang="es-ES" dirty="0" smtClean="0">
                <a:latin typeface="Candara" panose="020E0502030303020204" pitchFamily="34" charset="0"/>
              </a:rPr>
              <a:t>(…)</a:t>
            </a:r>
          </a:p>
          <a:p>
            <a:pPr lvl="2" algn="just">
              <a:buSzPct val="100000"/>
            </a:pPr>
            <a:endParaRPr lang="es-ES" dirty="0">
              <a:latin typeface="Candara" panose="020E0502030303020204" pitchFamily="34" charset="0"/>
            </a:endParaRPr>
          </a:p>
          <a:p>
            <a:pPr marL="0" lvl="2" indent="0" algn="just">
              <a:buSzPct val="100000"/>
            </a:pPr>
            <a:r>
              <a:rPr lang="es-ES" dirty="0" smtClean="0">
                <a:latin typeface="Candara" panose="020E0502030303020204" pitchFamily="34" charset="0"/>
              </a:rPr>
              <a:t>El análisis de los problemas que surjan en el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tránsito de la educación superior</a:t>
            </a:r>
            <a:r>
              <a:rPr lang="es-ES" dirty="0" smtClean="0">
                <a:latin typeface="Candara" panose="020E0502030303020204" pitchFamily="34" charset="0"/>
              </a:rPr>
              <a:t> y la propuesta, en su caso, de las oportunas medidas correctoras.</a:t>
            </a:r>
          </a:p>
          <a:p>
            <a:pPr marL="0" lvl="2" indent="0" algn="just">
              <a:buSzPct val="100000"/>
            </a:pPr>
            <a:endParaRPr lang="es-ES" dirty="0">
              <a:latin typeface="Candara" panose="020E0502030303020204" pitchFamily="34" charset="0"/>
            </a:endParaRPr>
          </a:p>
          <a:p>
            <a:pPr marL="0" lvl="2" indent="0" algn="just">
              <a:buSzPct val="100000"/>
            </a:pPr>
            <a:r>
              <a:rPr lang="es-ES" dirty="0" smtClean="0">
                <a:latin typeface="Candara" panose="020E0502030303020204" pitchFamily="34" charset="0"/>
              </a:rPr>
              <a:t>El estudio de las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titulaciones preferentes </a:t>
            </a:r>
            <a:r>
              <a:rPr lang="es-ES" dirty="0" smtClean="0">
                <a:latin typeface="Candara" panose="020E0502030303020204" pitchFamily="34" charset="0"/>
              </a:rPr>
              <a:t>para el alumnado que curse la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educación secundaria </a:t>
            </a:r>
            <a:r>
              <a:rPr lang="es-ES" dirty="0" smtClean="0">
                <a:latin typeface="Candara" panose="020E0502030303020204" pitchFamily="34" charset="0"/>
              </a:rPr>
              <a:t>en Aragón.</a:t>
            </a:r>
          </a:p>
          <a:p>
            <a:pPr marL="0" lvl="2" indent="0" algn="just">
              <a:buSzPct val="100000"/>
            </a:pPr>
            <a:endParaRPr lang="es-ES" sz="1100" dirty="0"/>
          </a:p>
        </p:txBody>
      </p:sp>
      <p:pic>
        <p:nvPicPr>
          <p:cNvPr id="4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7049">
            <a:off x="2004880" y="923163"/>
            <a:ext cx="1799153" cy="10587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93968" y="309397"/>
            <a:ext cx="359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1.- LA ACPUA ¿QUÉ </a:t>
            </a:r>
            <a:r>
              <a:rPr lang="es-E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ES?</a:t>
            </a:r>
          </a:p>
        </p:txBody>
      </p:sp>
    </p:spTree>
    <p:extLst>
      <p:ext uri="{BB962C8B-B14F-4D97-AF65-F5344CB8AC3E}">
        <p14:creationId xmlns:p14="http://schemas.microsoft.com/office/powerpoint/2010/main" val="23353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7502" y="1213894"/>
            <a:ext cx="7092508" cy="518512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779609" y="257544"/>
            <a:ext cx="3200401" cy="754912"/>
            <a:chOff x="0" y="368"/>
            <a:chExt cx="3200401" cy="7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Pentágono 4"/>
            <p:cNvSpPr/>
            <p:nvPr/>
          </p:nvSpPr>
          <p:spPr>
            <a:xfrm rot="10800000">
              <a:off x="0" y="368"/>
              <a:ext cx="3200401" cy="75491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sp3d contourW="19050" prstMaterial="metal">
              <a:bevelT w="88900" h="203200"/>
              <a:bevelB w="165100" h="254000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 txBox="1"/>
            <p:nvPr/>
          </p:nvSpPr>
          <p:spPr>
            <a:xfrm rot="21600000">
              <a:off x="188728" y="368"/>
              <a:ext cx="3011673" cy="754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128016" bIns="68580" numCol="1" spcCol="1270" anchor="ctr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latin typeface="Candara" panose="020E0502030303020204" pitchFamily="34" charset="0"/>
                </a:rPr>
                <a:t>REACU: Red de Agencias</a:t>
              </a:r>
              <a:endParaRPr lang="es-ES_tradnl" sz="1800" kern="12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7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 bwMode="auto">
          <a:xfrm>
            <a:off x="1482344" y="2167467"/>
            <a:ext cx="498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35517" y="5039127"/>
            <a:ext cx="80729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Candara" panose="020E0502030303020204" pitchFamily="34" charset="0"/>
              </a:rPr>
              <a:t>Renovación europea en 2021 (5 años) y reconocimiento internacional 2023 (3 años)</a:t>
            </a:r>
          </a:p>
          <a:p>
            <a:pPr algn="ctr"/>
            <a:r>
              <a:rPr lang="es-ES" sz="1600" dirty="0">
                <a:latin typeface="Candara" panose="020E0502030303020204" pitchFamily="34" charset="0"/>
              </a:rPr>
              <a:t>C</a:t>
            </a:r>
            <a:r>
              <a:rPr lang="es-ES" sz="1600" dirty="0" smtClean="0">
                <a:latin typeface="Candara" panose="020E0502030303020204" pitchFamily="34" charset="0"/>
              </a:rPr>
              <a:t>umplimiento </a:t>
            </a:r>
            <a:r>
              <a:rPr lang="es-ES" sz="1600" dirty="0">
                <a:latin typeface="Candara" panose="020E0502030303020204" pitchFamily="34" charset="0"/>
              </a:rPr>
              <a:t>de los </a:t>
            </a:r>
            <a:r>
              <a:rPr lang="es-ES" sz="1600" dirty="0" smtClean="0">
                <a:latin typeface="Candara" panose="020E0502030303020204" pitchFamily="34" charset="0"/>
              </a:rPr>
              <a:t>estándares internacionales y europeos </a:t>
            </a:r>
            <a:r>
              <a:rPr lang="es-ES" sz="1600" dirty="0">
                <a:latin typeface="Candara" panose="020E0502030303020204" pitchFamily="34" charset="0"/>
              </a:rPr>
              <a:t>de </a:t>
            </a:r>
            <a:r>
              <a:rPr lang="es-ES" sz="1600" dirty="0" smtClean="0">
                <a:latin typeface="Candara" panose="020E0502030303020204" pitchFamily="34" charset="0"/>
              </a:rPr>
              <a:t>calidad (GGP 2016;ESG </a:t>
            </a:r>
            <a:r>
              <a:rPr lang="es-ES" sz="1600" dirty="0">
                <a:latin typeface="Candara" panose="020E0502030303020204" pitchFamily="34" charset="0"/>
              </a:rPr>
              <a:t>2015)</a:t>
            </a:r>
          </a:p>
        </p:txBody>
      </p:sp>
      <p:pic>
        <p:nvPicPr>
          <p:cNvPr id="15" name="Imagen 14"/>
          <p:cNvPicPr/>
          <p:nvPr/>
        </p:nvPicPr>
        <p:blipFill rotWithShape="1">
          <a:blip r:embed="rId2"/>
          <a:srcRect l="9451" r="14953" b="9513"/>
          <a:stretch/>
        </p:blipFill>
        <p:spPr>
          <a:xfrm>
            <a:off x="653917" y="1390294"/>
            <a:ext cx="6552728" cy="3648833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1744971"/>
              </p:ext>
            </p:extLst>
          </p:nvPr>
        </p:nvGraphicFramePr>
        <p:xfrm>
          <a:off x="5350418" y="231775"/>
          <a:ext cx="3200400" cy="75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5408082" y="231775"/>
            <a:ext cx="3200401" cy="754912"/>
            <a:chOff x="0" y="368"/>
            <a:chExt cx="3200401" cy="7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Pentágono 10"/>
            <p:cNvSpPr/>
            <p:nvPr/>
          </p:nvSpPr>
          <p:spPr>
            <a:xfrm rot="10800000">
              <a:off x="0" y="368"/>
              <a:ext cx="3200401" cy="75491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sp3d contourW="19050" prstMaterial="metal">
              <a:bevelT w="88900" h="203200"/>
              <a:bevelB w="165100" h="254000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ágono 4"/>
            <p:cNvSpPr txBox="1"/>
            <p:nvPr/>
          </p:nvSpPr>
          <p:spPr>
            <a:xfrm rot="21600000">
              <a:off x="188728" y="368"/>
              <a:ext cx="3011673" cy="754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128016" bIns="68580" numCol="1" spcCol="1270" anchor="ctr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i="0" kern="1200" dirty="0" smtClean="0">
                  <a:latin typeface="Candara" panose="020E0502030303020204" pitchFamily="34" charset="0"/>
                </a:rPr>
                <a:t>ACPUA + Internacional</a:t>
              </a:r>
              <a:endParaRPr lang="es-ES_tradnl" sz="1800" kern="12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7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9" y="2348740"/>
            <a:ext cx="3457636" cy="2362526"/>
          </a:xfrm>
          <a:prstGeom prst="rect">
            <a:avLst/>
          </a:prstGeom>
        </p:spPr>
      </p:pic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936809689"/>
              </p:ext>
            </p:extLst>
          </p:nvPr>
        </p:nvGraphicFramePr>
        <p:xfrm>
          <a:off x="1260775" y="1238465"/>
          <a:ext cx="3200400" cy="75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UW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4" y="1425140"/>
            <a:ext cx="27336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5187777" y="225966"/>
            <a:ext cx="3200401" cy="754912"/>
            <a:chOff x="0" y="0"/>
            <a:chExt cx="3200401" cy="7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Pentágono 13"/>
            <p:cNvSpPr/>
            <p:nvPr/>
          </p:nvSpPr>
          <p:spPr>
            <a:xfrm rot="10800000">
              <a:off x="0" y="0"/>
              <a:ext cx="3200401" cy="75491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sp3d contourW="19050" prstMaterial="metal">
              <a:bevelT w="88900" h="203200"/>
              <a:bevelB w="165100" h="254000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ágono 4"/>
            <p:cNvSpPr txBox="1"/>
            <p:nvPr/>
          </p:nvSpPr>
          <p:spPr>
            <a:xfrm rot="21600000">
              <a:off x="188728" y="0"/>
              <a:ext cx="3011673" cy="754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128016" bIns="68580" numCol="1" spcCol="1270" anchor="ctr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i="0" kern="1200" dirty="0" smtClean="0">
                  <a:latin typeface="Candara" panose="020E0502030303020204" pitchFamily="34" charset="0"/>
                </a:rPr>
                <a:t>ACPUA + Sociedad</a:t>
              </a:r>
              <a:endParaRPr lang="es-ES_tradnl" sz="1800" kern="12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7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1" y="1184797"/>
            <a:ext cx="7722216" cy="449352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5476102" y="194998"/>
            <a:ext cx="3200401" cy="754912"/>
            <a:chOff x="0" y="0"/>
            <a:chExt cx="3200401" cy="7549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Pentágono 3"/>
            <p:cNvSpPr/>
            <p:nvPr/>
          </p:nvSpPr>
          <p:spPr>
            <a:xfrm rot="10800000">
              <a:off x="0" y="0"/>
              <a:ext cx="3200401" cy="754912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sp3d contourW="19050" prstMaterial="metal">
              <a:bevelT w="88900" h="203200"/>
              <a:bevelB w="165100" h="254000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entágono 4"/>
            <p:cNvSpPr txBox="1"/>
            <p:nvPr/>
          </p:nvSpPr>
          <p:spPr>
            <a:xfrm rot="21600000">
              <a:off x="188728" y="0"/>
              <a:ext cx="3011673" cy="754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128016" bIns="68580" numCol="1" spcCol="1270" anchor="ctr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i="0" kern="1200" dirty="0" smtClean="0">
                  <a:latin typeface="Candara" panose="020E0502030303020204" pitchFamily="34" charset="0"/>
                </a:rPr>
                <a:t>ACPUA +Estudiantes</a:t>
              </a:r>
              <a:endParaRPr lang="es-ES_tradnl" sz="1800" kern="1200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5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b="6343"/>
          <a:stretch>
            <a:fillRect/>
          </a:stretch>
        </p:blipFill>
        <p:spPr>
          <a:xfrm>
            <a:off x="2633044" y="1550097"/>
            <a:ext cx="6212345" cy="3524312"/>
          </a:xfrm>
        </p:spPr>
      </p:pic>
      <p:graphicFrame>
        <p:nvGraphicFramePr>
          <p:cNvPr id="5" name="Objeto 4">
            <a:hlinkClick r:id="rId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72766"/>
              </p:ext>
            </p:extLst>
          </p:nvPr>
        </p:nvGraphicFramePr>
        <p:xfrm>
          <a:off x="484265" y="1947921"/>
          <a:ext cx="2148779" cy="296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Acrobat Document" r:id="rId6" imgW="8648422" imgH="11972544" progId="Acrobat.Document.DC">
                  <p:embed/>
                </p:oleObj>
              </mc:Choice>
              <mc:Fallback>
                <p:oleObj name="Acrobat Document" r:id="rId6" imgW="8648422" imgH="11972544" progId="Acrobat.Document.DC">
                  <p:embed/>
                  <p:pic>
                    <p:nvPicPr>
                      <p:cNvPr id="2" name="Objeto 1">
                        <a:hlinkClick r:id="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265" y="1947921"/>
                        <a:ext cx="2148779" cy="296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3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2"/>
          <p:cNvSpPr txBox="1">
            <a:spLocks/>
          </p:cNvSpPr>
          <p:nvPr/>
        </p:nvSpPr>
        <p:spPr>
          <a:xfrm>
            <a:off x="1005067" y="3600413"/>
            <a:ext cx="7306912" cy="223245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6">
                  <a:tint val="65000"/>
                  <a:satMod val="100000"/>
                  <a:lumMod val="100000"/>
                </a:schemeClr>
              </a:gs>
              <a:gs pos="100000">
                <a:schemeClr val="accent6">
                  <a:tint val="70000"/>
                  <a:satMod val="100000"/>
                  <a:lumMod val="10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7" indent="0">
              <a:buNone/>
            </a:pPr>
            <a:r>
              <a:rPr lang="es-ES" dirty="0" smtClean="0">
                <a:latin typeface="Candara" panose="020E0502030303020204" pitchFamily="34" charset="0"/>
              </a:rPr>
              <a:t>Nº9 </a:t>
            </a:r>
            <a:r>
              <a:rPr lang="es-ES" dirty="0">
                <a:latin typeface="Candara" panose="020E0502030303020204" pitchFamily="34" charset="0"/>
              </a:rPr>
              <a:t>Foro estratégico post-</a:t>
            </a:r>
            <a:r>
              <a:rPr lang="es-ES" dirty="0" err="1">
                <a:latin typeface="Candara" panose="020E0502030303020204" pitchFamily="34" charset="0"/>
              </a:rPr>
              <a:t>covid</a:t>
            </a:r>
            <a:r>
              <a:rPr lang="es-ES" dirty="0">
                <a:latin typeface="Candara" panose="020E0502030303020204" pitchFamily="34" charset="0"/>
              </a:rPr>
              <a:t> (2022</a:t>
            </a:r>
            <a:r>
              <a:rPr lang="es-ES" dirty="0" smtClean="0">
                <a:latin typeface="Candara" panose="020E0502030303020204" pitchFamily="34" charset="0"/>
              </a:rPr>
              <a:t>)</a:t>
            </a:r>
            <a:endParaRPr lang="es-ES" dirty="0">
              <a:latin typeface="Candara" panose="020E0502030303020204" pitchFamily="34" charset="0"/>
            </a:endParaRPr>
          </a:p>
          <a:p>
            <a:pPr marL="114297" indent="0">
              <a:buNone/>
            </a:pPr>
            <a:r>
              <a:rPr lang="es-ES" dirty="0">
                <a:latin typeface="Candara" panose="020E0502030303020204" pitchFamily="34" charset="0"/>
              </a:rPr>
              <a:t>Nº10 La inserción laboral de los egresados y egresadas de grado del SUA (2023</a:t>
            </a:r>
            <a:r>
              <a:rPr lang="es-ES" dirty="0" smtClean="0">
                <a:latin typeface="Candara" panose="020E0502030303020204" pitchFamily="34" charset="0"/>
              </a:rPr>
              <a:t>)</a:t>
            </a:r>
            <a:endParaRPr lang="es-ES" dirty="0">
              <a:latin typeface="Candara" panose="020E0502030303020204" pitchFamily="34" charset="0"/>
            </a:endParaRPr>
          </a:p>
          <a:p>
            <a:pPr marL="114297" indent="0">
              <a:buNone/>
            </a:pPr>
            <a:r>
              <a:rPr lang="es-ES" dirty="0">
                <a:latin typeface="Candara" panose="020E0502030303020204" pitchFamily="34" charset="0"/>
              </a:rPr>
              <a:t>Nº11 Guía de términos sobre diversidad (2023</a:t>
            </a:r>
            <a:r>
              <a:rPr lang="es-ES" dirty="0" smtClean="0">
                <a:latin typeface="Candara" panose="020E0502030303020204" pitchFamily="34" charset="0"/>
              </a:rPr>
              <a:t>)</a:t>
            </a:r>
            <a:endParaRPr lang="es-ES" dirty="0">
              <a:latin typeface="Candara" panose="020E0502030303020204" pitchFamily="34" charset="0"/>
            </a:endParaRPr>
          </a:p>
          <a:p>
            <a:pPr marL="114297" indent="0">
              <a:buNone/>
            </a:pPr>
            <a:r>
              <a:rPr lang="es-ES" dirty="0">
                <a:latin typeface="Candara" panose="020E0502030303020204" pitchFamily="34" charset="0"/>
              </a:rPr>
              <a:t>Nº12 Generación de calidad: diseña tus “me gusta” y sé feliz </a:t>
            </a:r>
            <a:r>
              <a:rPr lang="es-ES" dirty="0" smtClean="0">
                <a:latin typeface="Candara" panose="020E0502030303020204" pitchFamily="34" charset="0"/>
              </a:rPr>
              <a:t>(2024)</a:t>
            </a:r>
          </a:p>
          <a:p>
            <a:pPr marL="114297" indent="0">
              <a:buNone/>
            </a:pPr>
            <a:r>
              <a:rPr lang="es-ES" dirty="0" smtClean="0">
                <a:latin typeface="Candara" panose="020E0502030303020204" pitchFamily="34" charset="0"/>
              </a:rPr>
              <a:t>Nº13 Taller de </a:t>
            </a:r>
            <a:r>
              <a:rPr lang="es-ES" dirty="0" err="1" smtClean="0">
                <a:latin typeface="Candara" panose="020E0502030303020204" pitchFamily="34" charset="0"/>
              </a:rPr>
              <a:t>cocreación</a:t>
            </a:r>
            <a:r>
              <a:rPr lang="es-ES" dirty="0" smtClean="0">
                <a:latin typeface="Candara" panose="020E0502030303020204" pitchFamily="34" charset="0"/>
              </a:rPr>
              <a:t> de herramienta de evaluación (2025)</a:t>
            </a:r>
            <a:endParaRPr lang="es-ES" dirty="0">
              <a:latin typeface="Candara" panose="020E0502030303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89248" y="111647"/>
            <a:ext cx="5744006" cy="81141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sz="2700" dirty="0" err="1" smtClean="0"/>
              <a:t>Publicaciones_Serie</a:t>
            </a:r>
            <a:r>
              <a:rPr lang="es-ES" sz="2700" dirty="0" smtClean="0"/>
              <a:t> “La ACPUA Aprende”</a:t>
            </a:r>
            <a:endParaRPr lang="es-ES" sz="2700" dirty="0"/>
          </a:p>
        </p:txBody>
      </p:sp>
      <p:pic>
        <p:nvPicPr>
          <p:cNvPr id="5" name="Picture 2" descr="C:\Users\irene\Downloads\collage teens.jpg"/>
          <p:cNvPicPr>
            <a:picLocks noChangeAspect="1" noChangeArrowheads="1"/>
          </p:cNvPicPr>
          <p:nvPr/>
        </p:nvPicPr>
        <p:blipFill>
          <a:blip r:embed="rId3" cstate="print"/>
          <a:srcRect r="5231"/>
          <a:stretch>
            <a:fillRect/>
          </a:stretch>
        </p:blipFill>
        <p:spPr bwMode="auto">
          <a:xfrm>
            <a:off x="3173987" y="1268066"/>
            <a:ext cx="2587264" cy="2184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5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1" i="0" u="none" strike="noStrike" kern="1200" cap="none" spc="0" normalizeH="0" baseline="0" noProof="0" dirty="0" smtClean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Candara" panose="020E0502030303020204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1047</Words>
  <Application>Microsoft Office PowerPoint</Application>
  <PresentationFormat>Presentación en pantalla (4:3)</PresentationFormat>
  <Paragraphs>158</Paragraphs>
  <Slides>18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Wingdings</vt:lpstr>
      <vt:lpstr>Tahoma</vt:lpstr>
      <vt:lpstr>Candara</vt:lpstr>
      <vt:lpstr>Garamond</vt:lpstr>
      <vt:lpstr>Arial</vt:lpstr>
      <vt:lpstr>Calibri</vt:lpstr>
      <vt:lpstr>Tema de Office</vt:lpstr>
      <vt:lpstr>Acrobat Document</vt:lpstr>
      <vt:lpstr>Presentación de PowerPoint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Publicaciones_Serie “La ACPUA Aprende”</vt:lpstr>
      <vt:lpstr>Generación de calidad:  diseña tus “me gusta” y sé feliz (2024)</vt:lpstr>
      <vt:lpstr>2.- Funcionamiento del PROCESO </vt:lpstr>
      <vt:lpstr>Presentación de PowerPoint</vt:lpstr>
      <vt:lpstr>Presentación de PowerPoint</vt:lpstr>
      <vt:lpstr>Presentación de PowerPoint</vt:lpstr>
      <vt:lpstr>Resultados Certificación 2024 </vt:lpstr>
      <vt:lpstr>Red Estable de  Centros de Prácticas Universitarias</vt:lpstr>
      <vt:lpstr> DIPLOMA Y SELLO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ORTEGA PARDOS</dc:creator>
  <cp:lastModifiedBy>Administrador</cp:lastModifiedBy>
  <cp:revision>440</cp:revision>
  <cp:lastPrinted>2024-06-10T10:03:12Z</cp:lastPrinted>
  <dcterms:modified xsi:type="dcterms:W3CDTF">2025-06-02T08:31:42Z</dcterms:modified>
</cp:coreProperties>
</file>