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omments/modernComment_214_C1677EF0.xml" ContentType="application/vnd.ms-powerpoint.comment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25"/>
  </p:notesMasterIdLst>
  <p:handoutMasterIdLst>
    <p:handoutMasterId r:id="rId26"/>
  </p:handoutMasterIdLst>
  <p:sldIdLst>
    <p:sldId id="445" r:id="rId2"/>
    <p:sldId id="544" r:id="rId3"/>
    <p:sldId id="545" r:id="rId4"/>
    <p:sldId id="546" r:id="rId5"/>
    <p:sldId id="528" r:id="rId6"/>
    <p:sldId id="527" r:id="rId7"/>
    <p:sldId id="529" r:id="rId8"/>
    <p:sldId id="508" r:id="rId9"/>
    <p:sldId id="511" r:id="rId10"/>
    <p:sldId id="509" r:id="rId11"/>
    <p:sldId id="512" r:id="rId12"/>
    <p:sldId id="531" r:id="rId13"/>
    <p:sldId id="532" r:id="rId14"/>
    <p:sldId id="553" r:id="rId15"/>
    <p:sldId id="533" r:id="rId16"/>
    <p:sldId id="549" r:id="rId17"/>
    <p:sldId id="515" r:id="rId18"/>
    <p:sldId id="551" r:id="rId19"/>
    <p:sldId id="552" r:id="rId20"/>
    <p:sldId id="536" r:id="rId21"/>
    <p:sldId id="547" r:id="rId22"/>
    <p:sldId id="542" r:id="rId23"/>
    <p:sldId id="537" r:id="rId24"/>
  </p:sldIdLst>
  <p:sldSz cx="9144000" cy="6858000" type="screen4x3"/>
  <p:notesSz cx="6858000" cy="9926638"/>
  <p:defaultTextStyle>
    <a:defPPr>
      <a:defRPr lang="es-E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extLst>
    <p:ext uri="{521415D9-36F7-43E2-AB2F-B90AF26B5E84}">
      <p14:sectionLst xmlns:p14="http://schemas.microsoft.com/office/powerpoint/2010/main">
        <p14:section name="Sección predeterminada" id="{24A3CF89-B0F5-4415-8779-2552EAD3F2DF}">
          <p14:sldIdLst>
            <p14:sldId id="445"/>
            <p14:sldId id="544"/>
            <p14:sldId id="545"/>
            <p14:sldId id="546"/>
            <p14:sldId id="528"/>
            <p14:sldId id="527"/>
            <p14:sldId id="529"/>
            <p14:sldId id="508"/>
            <p14:sldId id="511"/>
            <p14:sldId id="509"/>
            <p14:sldId id="512"/>
            <p14:sldId id="531"/>
            <p14:sldId id="532"/>
            <p14:sldId id="553"/>
            <p14:sldId id="533"/>
            <p14:sldId id="549"/>
            <p14:sldId id="515"/>
            <p14:sldId id="551"/>
            <p14:sldId id="552"/>
            <p14:sldId id="536"/>
            <p14:sldId id="547"/>
            <p14:sldId id="542"/>
            <p14:sldId id="537"/>
          </p14:sldIdLst>
        </p14:section>
        <p14:section name="Sección sin título" id="{2CC41D2F-D9FB-4A94-A2F3-73B449D3AA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EC9"/>
    <a:srgbClr val="FF5050"/>
    <a:srgbClr val="3E6CA4"/>
    <a:srgbClr val="FFCC00"/>
    <a:srgbClr val="F7EDA7"/>
    <a:srgbClr val="EA1C66"/>
    <a:srgbClr val="FF9999"/>
    <a:srgbClr val="EE945C"/>
    <a:srgbClr val="D75775"/>
    <a:srgbClr val="0054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E59EF2-8C65-4C15-83FB-D48063C6CAFA}" v="167" dt="2020-02-06T22:12:53.477"/>
  </p1510:revLst>
</p1510:revInfo>
</file>

<file path=ppt/tableStyles.xml><?xml version="1.0" encoding="utf-8"?>
<a:tblStyleLst xmlns:a="http://schemas.openxmlformats.org/drawingml/2006/main" def="{5C22544A-7EE6-4342-B048-85BDC9FD1C3A}">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93602" autoAdjust="0"/>
  </p:normalViewPr>
  <p:slideViewPr>
    <p:cSldViewPr>
      <p:cViewPr varScale="1">
        <p:scale>
          <a:sx n="73" d="100"/>
          <a:sy n="73" d="100"/>
        </p:scale>
        <p:origin x="1500" y="72"/>
      </p:cViewPr>
      <p:guideLst>
        <p:guide orient="horz" pos="2160"/>
        <p:guide pos="2880"/>
      </p:guideLst>
    </p:cSldViewPr>
  </p:slideViewPr>
  <p:outlineViewPr>
    <p:cViewPr>
      <p:scale>
        <a:sx n="33" d="100"/>
        <a:sy n="33" d="100"/>
      </p:scale>
      <p:origin x="0" y="-8970"/>
    </p:cViewPr>
  </p:outlineViewPr>
  <p:notesTextViewPr>
    <p:cViewPr>
      <p:scale>
        <a:sx n="100" d="100"/>
        <a:sy n="100" d="100"/>
      </p:scale>
      <p:origin x="0" y="0"/>
    </p:cViewPr>
  </p:notesTextViewPr>
  <p:sorterViewPr>
    <p:cViewPr>
      <p:scale>
        <a:sx n="66" d="100"/>
        <a:sy n="66" d="100"/>
      </p:scale>
      <p:origin x="0" y="-1278"/>
    </p:cViewPr>
  </p:sorterViewPr>
  <p:notesViewPr>
    <p:cSldViewPr>
      <p:cViewPr varScale="1">
        <p:scale>
          <a:sx n="82" d="100"/>
          <a:sy n="82" d="100"/>
        </p:scale>
        <p:origin x="3972" y="90"/>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88B-4A13-B710-8726DC3DEA1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E88B-4A13-B710-8726DC3DEA1E}"/>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E88B-4A13-B710-8726DC3DEA1E}"/>
              </c:ext>
            </c:extLst>
          </c:dPt>
          <c:dLbls>
            <c:dLbl>
              <c:idx val="0"/>
              <c:tx>
                <c:rich>
                  <a:bodyPr/>
                  <a:lstStyle/>
                  <a:p>
                    <a:fld id="{2D2009EF-C3F2-4D15-A8B1-C6861233B631}" type="CATEGORYNAME">
                      <a:rPr lang="en-US" b="1" smtClean="0">
                        <a:latin typeface="Candara" panose="020E0502030303020204" pitchFamily="34" charset="0"/>
                      </a:rPr>
                      <a:pPr/>
                      <a:t>[NOMBRE DE CATEGORÍA]</a:t>
                    </a:fld>
                    <a:r>
                      <a:rPr lang="en-US" b="1" baseline="0">
                        <a:latin typeface="Candara" panose="020E0502030303020204" pitchFamily="34" charset="0"/>
                      </a:rPr>
                      <a:t> (</a:t>
                    </a:r>
                    <a:fld id="{CDBFEF70-D936-4269-90B4-9BB9D1907F7E}" type="PERCENTAGE">
                      <a:rPr lang="en-US" b="1" baseline="0" smtClean="0">
                        <a:latin typeface="Candara" panose="020E0502030303020204" pitchFamily="34" charset="0"/>
                      </a:rPr>
                      <a:pPr/>
                      <a:t>[PORCENTAJE]</a:t>
                    </a:fld>
                    <a:r>
                      <a:rPr lang="en-US" b="1" baseline="0">
                        <a:latin typeface="Candara" panose="020E0502030303020204" pitchFamily="34" charset="0"/>
                      </a:rPr>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8B-4A13-B710-8726DC3DEA1E}"/>
                </c:ext>
              </c:extLst>
            </c:dLbl>
            <c:dLbl>
              <c:idx val="1"/>
              <c:tx>
                <c:rich>
                  <a:bodyPr/>
                  <a:lstStyle/>
                  <a:p>
                    <a:fld id="{18E1DFE3-BCC2-4B7E-B00F-4E466728A360}" type="CATEGORYNAME">
                      <a:rPr lang="en-US" b="1" smtClean="0">
                        <a:latin typeface="Candara" panose="020E0502030303020204" pitchFamily="34" charset="0"/>
                      </a:rPr>
                      <a:pPr/>
                      <a:t>[NOMBRE DE CATEGORÍA]</a:t>
                    </a:fld>
                    <a:r>
                      <a:rPr lang="en-US" b="1" baseline="0">
                        <a:latin typeface="Candara" panose="020E0502030303020204" pitchFamily="34" charset="0"/>
                      </a:rPr>
                      <a:t> (</a:t>
                    </a:r>
                    <a:fld id="{9B9CB224-EAE5-4867-BA34-B1E6176FB988}" type="PERCENTAGE">
                      <a:rPr lang="en-US" b="1" baseline="0" smtClean="0">
                        <a:latin typeface="Candara" panose="020E0502030303020204" pitchFamily="34" charset="0"/>
                      </a:rPr>
                      <a:pPr/>
                      <a:t>[PORCENTAJE]</a:t>
                    </a:fld>
                    <a:r>
                      <a:rPr lang="en-US" b="1" baseline="0">
                        <a:latin typeface="Candara" panose="020E0502030303020204" pitchFamily="34" charset="0"/>
                      </a:rPr>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88B-4A13-B710-8726DC3DEA1E}"/>
                </c:ext>
              </c:extLst>
            </c:dLbl>
            <c:dLbl>
              <c:idx val="2"/>
              <c:layout>
                <c:manualLayout>
                  <c:x val="6.0717297349474841E-2"/>
                  <c:y val="2.20168769088998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fld id="{124C4DA5-2082-4611-8BED-AE34175CFD9B}" type="CATEGORYNAME">
                      <a:rPr lang="en-US" sz="1400" smtClean="0">
                        <a:solidFill>
                          <a:srgbClr val="C00000"/>
                        </a:solidFill>
                        <a:latin typeface="Candara" panose="020E0502030303020204" pitchFamily="34" charset="0"/>
                      </a:rPr>
                      <a:pPr>
                        <a:defRPr sz="1400" b="1">
                          <a:solidFill>
                            <a:srgbClr val="C00000"/>
                          </a:solidFill>
                        </a:defRPr>
                      </a:pPr>
                      <a:t>[NOMBRE DE CATEGORÍA]</a:t>
                    </a:fld>
                    <a:r>
                      <a:rPr lang="en-US" sz="1400" dirty="0">
                        <a:solidFill>
                          <a:srgbClr val="C00000"/>
                        </a:solidFill>
                        <a:latin typeface="Candara" panose="020E0502030303020204" pitchFamily="34" charset="0"/>
                      </a:rPr>
                      <a:t> </a:t>
                    </a:r>
                    <a:r>
                      <a:rPr lang="en-US" sz="1400" baseline="0" dirty="0">
                        <a:solidFill>
                          <a:srgbClr val="C00000"/>
                        </a:solidFill>
                        <a:latin typeface="Candara" panose="020E0502030303020204" pitchFamily="34" charset="0"/>
                      </a:rPr>
                      <a:t>(</a:t>
                    </a:r>
                    <a:fld id="{C874D714-039B-47B2-8A69-59D2A8CE5C0E}" type="PERCENTAGE">
                      <a:rPr lang="en-US" sz="1400" baseline="0" smtClean="0">
                        <a:solidFill>
                          <a:srgbClr val="C00000"/>
                        </a:solidFill>
                        <a:latin typeface="Candara" panose="020E0502030303020204" pitchFamily="34" charset="0"/>
                      </a:rPr>
                      <a:pPr>
                        <a:defRPr sz="1400" b="1">
                          <a:solidFill>
                            <a:srgbClr val="C00000"/>
                          </a:solidFill>
                        </a:defRPr>
                      </a:pPr>
                      <a:t>[PORCENTAJE]</a:t>
                    </a:fld>
                    <a:r>
                      <a:rPr lang="en-US" sz="1400" baseline="0" dirty="0">
                        <a:solidFill>
                          <a:srgbClr val="C00000"/>
                        </a:solidFill>
                        <a:latin typeface="Candara" panose="020E0502030303020204" pitchFamily="34" charset="0"/>
                      </a:rPr>
                      <a:t>)</a:t>
                    </a:r>
                  </a:p>
                </c:rich>
              </c:tx>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1814402224889404"/>
                      <c:h val="0.17198397679887323"/>
                    </c:manualLayout>
                  </c15:layout>
                  <c15:dlblFieldTable/>
                  <c15:showDataLabelsRange val="0"/>
                </c:ext>
                <c:ext xmlns:c16="http://schemas.microsoft.com/office/drawing/2014/chart" uri="{C3380CC4-5D6E-409C-BE32-E72D297353CC}">
                  <c16:uniqueId val="{00000005-E88B-4A13-B710-8726DC3DEA1E}"/>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rgbClr val="C00000"/>
                    </a:solidFill>
                    <a:latin typeface="+mn-lt"/>
                    <a:ea typeface="+mn-ea"/>
                    <a:cs typeface="+mn-cs"/>
                  </a:defRPr>
                </a:pPr>
                <a:endParaRPr lang="es-E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Hoja1!$N$12:$N$14</c:f>
              <c:strCache>
                <c:ptCount val="3"/>
                <c:pt idx="0">
                  <c:v>0 a 3</c:v>
                </c:pt>
                <c:pt idx="1">
                  <c:v>4 a 7</c:v>
                </c:pt>
                <c:pt idx="2">
                  <c:v>8 a 10</c:v>
                </c:pt>
              </c:strCache>
            </c:strRef>
          </c:cat>
          <c:val>
            <c:numRef>
              <c:f>Hoja1!$O$12:$O$14</c:f>
              <c:numCache>
                <c:formatCode>General</c:formatCode>
                <c:ptCount val="3"/>
                <c:pt idx="0">
                  <c:v>11</c:v>
                </c:pt>
                <c:pt idx="1">
                  <c:v>45</c:v>
                </c:pt>
                <c:pt idx="2">
                  <c:v>23</c:v>
                </c:pt>
              </c:numCache>
            </c:numRef>
          </c:val>
          <c:extLst>
            <c:ext xmlns:c16="http://schemas.microsoft.com/office/drawing/2014/chart" uri="{C3380CC4-5D6E-409C-BE32-E72D297353CC}">
              <c16:uniqueId val="{00000006-E88B-4A13-B710-8726DC3DEA1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1C6-45C8-AFC7-79250FB33E19}"/>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1C6-45C8-AFC7-79250FB33E19}"/>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41C6-45C8-AFC7-79250FB33E19}"/>
              </c:ext>
            </c:extLst>
          </c:dPt>
          <c:dLbls>
            <c:dLbl>
              <c:idx val="0"/>
              <c:tx>
                <c:rich>
                  <a:bodyPr/>
                  <a:lstStyle/>
                  <a:p>
                    <a:fld id="{874B353F-E18A-4B59-80E7-9FFBD9A540B6}" type="CATEGORYNAME">
                      <a:rPr lang="en-US" sz="1400" b="1" smtClean="0">
                        <a:solidFill>
                          <a:srgbClr val="C00000"/>
                        </a:solidFill>
                        <a:latin typeface="Candara" panose="020E0502030303020204" pitchFamily="34" charset="0"/>
                      </a:rPr>
                      <a:pPr/>
                      <a:t>[NOMBRE DE CATEGORÍA]</a:t>
                    </a:fld>
                    <a:r>
                      <a:rPr lang="en-US" sz="1400" b="1" baseline="0">
                        <a:solidFill>
                          <a:srgbClr val="C00000"/>
                        </a:solidFill>
                        <a:latin typeface="Candara" panose="020E0502030303020204" pitchFamily="34" charset="0"/>
                      </a:rPr>
                      <a:t> (</a:t>
                    </a:r>
                    <a:fld id="{9236408A-7B12-4EAD-9B32-B7527096AC37}" type="PERCENTAGE">
                      <a:rPr lang="en-US" sz="1400" b="1" baseline="0" smtClean="0">
                        <a:solidFill>
                          <a:srgbClr val="C00000"/>
                        </a:solidFill>
                        <a:latin typeface="Candara" panose="020E0502030303020204" pitchFamily="34" charset="0"/>
                      </a:rPr>
                      <a:pPr/>
                      <a:t>[PORCENTAJE]</a:t>
                    </a:fld>
                    <a:r>
                      <a:rPr lang="en-US" sz="1400" b="1" baseline="0">
                        <a:solidFill>
                          <a:srgbClr val="C00000"/>
                        </a:solidFill>
                        <a:latin typeface="Candara" panose="020E0502030303020204" pitchFamily="34" charset="0"/>
                      </a:rPr>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C6-45C8-AFC7-79250FB33E19}"/>
                </c:ext>
              </c:extLst>
            </c:dLbl>
            <c:dLbl>
              <c:idx val="1"/>
              <c:tx>
                <c:rich>
                  <a:bodyPr/>
                  <a:lstStyle/>
                  <a:p>
                    <a:fld id="{C4D3A440-82A9-45FB-B7EA-B815B16E708F}" type="CATEGORYNAME">
                      <a:rPr lang="en-US" smtClean="0">
                        <a:latin typeface="Candara" panose="020E0502030303020204" pitchFamily="34" charset="0"/>
                      </a:rPr>
                      <a:pPr/>
                      <a:t>[NOMBRE DE CATEGORÍA]</a:t>
                    </a:fld>
                    <a:r>
                      <a:rPr lang="en-US" baseline="0" dirty="0">
                        <a:latin typeface="Candara" panose="020E0502030303020204" pitchFamily="34" charset="0"/>
                      </a:rPr>
                      <a:t> (</a:t>
                    </a:r>
                    <a:fld id="{DF31BEA1-00AF-44D3-AC56-EA7A5CD9C200}" type="PERCENTAGE">
                      <a:rPr lang="en-US" baseline="0" smtClean="0">
                        <a:latin typeface="Candara" panose="020E0502030303020204" pitchFamily="34" charset="0"/>
                      </a:rPr>
                      <a:pPr/>
                      <a:t>[PORCENTAJE]</a:t>
                    </a:fld>
                    <a:r>
                      <a:rPr lang="en-US" baseline="0" dirty="0">
                        <a:latin typeface="Candara" panose="020E0502030303020204" pitchFamily="34" charset="0"/>
                      </a:rPr>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1C6-45C8-AFC7-79250FB33E19}"/>
                </c:ext>
              </c:extLst>
            </c:dLbl>
            <c:dLbl>
              <c:idx val="2"/>
              <c:tx>
                <c:rich>
                  <a:bodyPr/>
                  <a:lstStyle/>
                  <a:p>
                    <a:fld id="{6A55AB7F-254B-4C63-BCA4-A2042C74FBB6}" type="CATEGORYNAME">
                      <a:rPr lang="en-US" smtClean="0">
                        <a:latin typeface="Candara" panose="020E0502030303020204" pitchFamily="34" charset="0"/>
                      </a:rPr>
                      <a:pPr/>
                      <a:t>[NOMBRE DE CATEGORÍA]</a:t>
                    </a:fld>
                    <a:r>
                      <a:rPr lang="en-US" baseline="0" dirty="0">
                        <a:latin typeface="Candara" panose="020E0502030303020204" pitchFamily="34" charset="0"/>
                      </a:rPr>
                      <a:t> (</a:t>
                    </a:r>
                    <a:fld id="{F54A9536-A182-4DDF-9DE8-D9290B273CB6}" type="PERCENTAGE">
                      <a:rPr lang="en-US" baseline="0" smtClean="0">
                        <a:latin typeface="Candara" panose="020E0502030303020204" pitchFamily="34" charset="0"/>
                      </a:rPr>
                      <a:pPr/>
                      <a:t>[PORCENTAJE]</a:t>
                    </a:fld>
                    <a:r>
                      <a:rPr lang="en-US" baseline="0" dirty="0">
                        <a:latin typeface="Candara" panose="020E0502030303020204" pitchFamily="34" charset="0"/>
                      </a:rPr>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1C6-45C8-AFC7-79250FB33E19}"/>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s-E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Hoja1!$R$10:$R$12</c:f>
              <c:strCache>
                <c:ptCount val="3"/>
                <c:pt idx="0">
                  <c:v>0 a 3</c:v>
                </c:pt>
                <c:pt idx="1">
                  <c:v>4 a 7</c:v>
                </c:pt>
                <c:pt idx="2">
                  <c:v>8 a 10</c:v>
                </c:pt>
              </c:strCache>
            </c:strRef>
          </c:cat>
          <c:val>
            <c:numRef>
              <c:f>Hoja1!$S$10:$S$12</c:f>
              <c:numCache>
                <c:formatCode>General</c:formatCode>
                <c:ptCount val="3"/>
                <c:pt idx="0">
                  <c:v>8</c:v>
                </c:pt>
                <c:pt idx="1">
                  <c:v>34</c:v>
                </c:pt>
                <c:pt idx="2">
                  <c:v>37</c:v>
                </c:pt>
              </c:numCache>
            </c:numRef>
          </c:val>
          <c:extLst>
            <c:ext xmlns:c16="http://schemas.microsoft.com/office/drawing/2014/chart" uri="{C3380CC4-5D6E-409C-BE32-E72D297353CC}">
              <c16:uniqueId val="{00000006-41C6-45C8-AFC7-79250FB33E1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214_C1677EF0.xml><?xml version="1.0" encoding="utf-8"?>
<p188:cmLst xmlns:a="http://schemas.openxmlformats.org/drawingml/2006/main" xmlns:r="http://schemas.openxmlformats.org/officeDocument/2006/relationships" xmlns:p188="http://schemas.microsoft.com/office/powerpoint/2018/8/main">
  <p188:cm id="{0681885F-15AB-4977-BBE7-FE0A1B1B955C}" authorId="{368602AF-3376-6116-EBFB-337A80CEBB42}" created="2022-03-28T11:58:52.223">
    <ac:txMkLst xmlns:ac="http://schemas.microsoft.com/office/drawing/2013/main/command">
      <pc:docMk xmlns:pc="http://schemas.microsoft.com/office/powerpoint/2013/main/command"/>
      <pc:sldMk xmlns:pc="http://schemas.microsoft.com/office/powerpoint/2013/main/command" cId="1247493514" sldId="531"/>
      <ac:spMk id="3" creationId="{00000000-0000-0000-0000-000000000000}"/>
      <ac:txMk cp="15" len="9">
        <ac:context len="524" hash="2785846313"/>
      </ac:txMk>
    </ac:txMkLst>
    <p188:pos x="2790097" y="230841"/>
    <p188:txBody>
      <a:bodyPr/>
      <a:lstStyle/>
      <a:p>
        <a:r>
          <a:rPr lang="es-ES"/>
          <a:t>¿No sé si deberíamos incorporar una diapositiva con el perfil final de los participantes? En un principio lo planteamos con estudiantes de 3º, pero al final hemos tenido algo más variado. También hay que ver que algunos son representantes de estudiantes y otros no tanto. Otra cosa que es muy interesante es que hemos tenido estudiantes de la pública y de la privada, y que además los perfiles académicos han sido muy distintos</a:t>
        </a:r>
      </a:p>
    </p188:txBody>
  </p188:cm>
</p188:cmLst>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A40129-B121-458F-AF08-631DED818A6F}" type="doc">
      <dgm:prSet loTypeId="urn:microsoft.com/office/officeart/2005/8/layout/matrix1" loCatId="matrix" qsTypeId="urn:microsoft.com/office/officeart/2005/8/quickstyle/simple1" qsCatId="simple" csTypeId="urn:microsoft.com/office/officeart/2005/8/colors/accent2_1" csCatId="accent2" phldr="1"/>
      <dgm:spPr/>
      <dgm:t>
        <a:bodyPr/>
        <a:lstStyle/>
        <a:p>
          <a:endParaRPr lang="es-ES"/>
        </a:p>
      </dgm:t>
    </dgm:pt>
    <dgm:pt modelId="{8F0DFBFD-DBC4-4B99-BB2D-DEA0D374DDD0}">
      <dgm:prSet phldrT="[Texto]"/>
      <dgm:spPr/>
      <dgm:t>
        <a:bodyPr/>
        <a:lstStyle/>
        <a:p>
          <a:r>
            <a:rPr lang="es-ES" dirty="0">
              <a:latin typeface="Candara" panose="020E0502030303020204" pitchFamily="34" charset="0"/>
            </a:rPr>
            <a:t>Focus group Impacto Covid</a:t>
          </a:r>
        </a:p>
      </dgm:t>
    </dgm:pt>
    <dgm:pt modelId="{14F7E9F1-EF35-4A90-ADA2-7B22E7040C75}" type="parTrans" cxnId="{EB506D1C-4C7B-49B5-B9D9-649C5DE6D089}">
      <dgm:prSet/>
      <dgm:spPr/>
      <dgm:t>
        <a:bodyPr/>
        <a:lstStyle/>
        <a:p>
          <a:endParaRPr lang="es-ES"/>
        </a:p>
      </dgm:t>
    </dgm:pt>
    <dgm:pt modelId="{AB96DA8C-6C5A-4ADD-A43A-348346845247}" type="sibTrans" cxnId="{EB506D1C-4C7B-49B5-B9D9-649C5DE6D089}">
      <dgm:prSet/>
      <dgm:spPr/>
      <dgm:t>
        <a:bodyPr/>
        <a:lstStyle/>
        <a:p>
          <a:endParaRPr lang="es-ES"/>
        </a:p>
      </dgm:t>
    </dgm:pt>
    <dgm:pt modelId="{3DEF167E-E07E-40F3-99C9-B07D813D82A5}">
      <dgm:prSet phldrT="[Texto]" custT="1"/>
      <dgm:spPr/>
      <dgm:t>
        <a:bodyPr/>
        <a:lstStyle/>
        <a:p>
          <a:r>
            <a:rPr lang="es-ES" sz="2400" dirty="0">
              <a:latin typeface="Candara" panose="020E0502030303020204" pitchFamily="34" charset="0"/>
            </a:rPr>
            <a:t>+ Nivel de satisfacción 4,9/5</a:t>
          </a:r>
        </a:p>
      </dgm:t>
    </dgm:pt>
    <dgm:pt modelId="{8C9C7F48-6D08-487E-BC7E-90873A27ADDD}" type="parTrans" cxnId="{4E44C477-4644-4A09-8EFF-5263670CD3D0}">
      <dgm:prSet/>
      <dgm:spPr/>
      <dgm:t>
        <a:bodyPr/>
        <a:lstStyle/>
        <a:p>
          <a:endParaRPr lang="es-ES"/>
        </a:p>
      </dgm:t>
    </dgm:pt>
    <dgm:pt modelId="{506B213E-4AF5-449E-B5B3-BD159CFA1841}" type="sibTrans" cxnId="{4E44C477-4644-4A09-8EFF-5263670CD3D0}">
      <dgm:prSet/>
      <dgm:spPr/>
      <dgm:t>
        <a:bodyPr/>
        <a:lstStyle/>
        <a:p>
          <a:endParaRPr lang="es-ES"/>
        </a:p>
      </dgm:t>
    </dgm:pt>
    <dgm:pt modelId="{2F2CB4EC-201A-40A5-812C-826CABF339A7}">
      <dgm:prSet phldrT="[Texto]" custT="1"/>
      <dgm:spPr/>
      <dgm:t>
        <a:bodyPr/>
        <a:lstStyle/>
        <a:p>
          <a:r>
            <a:rPr lang="es-ES" sz="2400" dirty="0">
              <a:latin typeface="Candara" panose="020E0502030303020204" pitchFamily="34" charset="0"/>
            </a:rPr>
            <a:t>+ Contentos por la presencialidad</a:t>
          </a:r>
        </a:p>
      </dgm:t>
    </dgm:pt>
    <dgm:pt modelId="{AFA84EDE-4817-443D-A03F-82C18816CADD}" type="parTrans" cxnId="{E93E60FD-4072-4C02-BE9C-7EAA3DDF4EE8}">
      <dgm:prSet/>
      <dgm:spPr/>
      <dgm:t>
        <a:bodyPr/>
        <a:lstStyle/>
        <a:p>
          <a:endParaRPr lang="es-ES"/>
        </a:p>
      </dgm:t>
    </dgm:pt>
    <dgm:pt modelId="{E125BE79-ABDD-4308-851C-92A965941D13}" type="sibTrans" cxnId="{E93E60FD-4072-4C02-BE9C-7EAA3DDF4EE8}">
      <dgm:prSet/>
      <dgm:spPr/>
      <dgm:t>
        <a:bodyPr/>
        <a:lstStyle/>
        <a:p>
          <a:endParaRPr lang="es-ES"/>
        </a:p>
      </dgm:t>
    </dgm:pt>
    <dgm:pt modelId="{42D82925-DE53-4A15-9EEE-D6A38BA31A35}">
      <dgm:prSet phldrT="[Texto]" custT="1"/>
      <dgm:spPr/>
      <dgm:t>
        <a:bodyPr/>
        <a:lstStyle/>
        <a:p>
          <a:r>
            <a:rPr lang="es-ES" sz="2400" dirty="0">
              <a:latin typeface="Candara" panose="020E0502030303020204" pitchFamily="34" charset="0"/>
            </a:rPr>
            <a:t>+ Posibilidad de generar un documento de pautas </a:t>
          </a:r>
        </a:p>
      </dgm:t>
    </dgm:pt>
    <dgm:pt modelId="{96FC5D34-8264-471A-9EB6-71F379A0DC41}" type="parTrans" cxnId="{08B430AE-7AED-419D-ABE9-6AECAFC0A63B}">
      <dgm:prSet/>
      <dgm:spPr/>
      <dgm:t>
        <a:bodyPr/>
        <a:lstStyle/>
        <a:p>
          <a:endParaRPr lang="es-ES"/>
        </a:p>
      </dgm:t>
    </dgm:pt>
    <dgm:pt modelId="{9738154C-2C49-470B-A25B-CCC23E5127E6}" type="sibTrans" cxnId="{08B430AE-7AED-419D-ABE9-6AECAFC0A63B}">
      <dgm:prSet/>
      <dgm:spPr/>
      <dgm:t>
        <a:bodyPr/>
        <a:lstStyle/>
        <a:p>
          <a:endParaRPr lang="es-ES"/>
        </a:p>
      </dgm:t>
    </dgm:pt>
    <dgm:pt modelId="{94518D97-3EB6-423B-8337-60F9C10FB39A}">
      <dgm:prSet phldrT="[Texto]" custT="1"/>
      <dgm:spPr/>
      <dgm:t>
        <a:bodyPr/>
        <a:lstStyle/>
        <a:p>
          <a:r>
            <a:rPr lang="es-ES" sz="2400" dirty="0">
              <a:latin typeface="Candara" panose="020E0502030303020204" pitchFamily="34" charset="0"/>
            </a:rPr>
            <a:t>- Muestra sin criterios exhaustivos de representatividad</a:t>
          </a:r>
        </a:p>
      </dgm:t>
    </dgm:pt>
    <dgm:pt modelId="{AF1A48A7-9A14-4D2D-ADB0-DF2066955DF7}" type="parTrans" cxnId="{29DC5609-91DE-4BA7-9FDA-D68B5CDFEEB2}">
      <dgm:prSet/>
      <dgm:spPr/>
      <dgm:t>
        <a:bodyPr/>
        <a:lstStyle/>
        <a:p>
          <a:endParaRPr lang="es-ES"/>
        </a:p>
      </dgm:t>
    </dgm:pt>
    <dgm:pt modelId="{C4839C1E-D6A3-453A-B63C-06BFBE4E354D}" type="sibTrans" cxnId="{29DC5609-91DE-4BA7-9FDA-D68B5CDFEEB2}">
      <dgm:prSet/>
      <dgm:spPr/>
      <dgm:t>
        <a:bodyPr/>
        <a:lstStyle/>
        <a:p>
          <a:endParaRPr lang="es-ES"/>
        </a:p>
      </dgm:t>
    </dgm:pt>
    <dgm:pt modelId="{81B0E59F-8800-4DFD-A45E-741EC7C7FBB5}" type="pres">
      <dgm:prSet presAssocID="{2EA40129-B121-458F-AF08-631DED818A6F}" presName="diagram" presStyleCnt="0">
        <dgm:presLayoutVars>
          <dgm:chMax val="1"/>
          <dgm:dir/>
          <dgm:animLvl val="ctr"/>
          <dgm:resizeHandles val="exact"/>
        </dgm:presLayoutVars>
      </dgm:prSet>
      <dgm:spPr/>
      <dgm:t>
        <a:bodyPr/>
        <a:lstStyle/>
        <a:p>
          <a:endParaRPr lang="es-ES"/>
        </a:p>
      </dgm:t>
    </dgm:pt>
    <dgm:pt modelId="{D8D34815-B3DB-4D00-9E30-56A0EA14483E}" type="pres">
      <dgm:prSet presAssocID="{2EA40129-B121-458F-AF08-631DED818A6F}" presName="matrix" presStyleCnt="0"/>
      <dgm:spPr/>
    </dgm:pt>
    <dgm:pt modelId="{69289F5A-7BAE-4684-9A31-0ADB9CE6FEB2}" type="pres">
      <dgm:prSet presAssocID="{2EA40129-B121-458F-AF08-631DED818A6F}" presName="tile1" presStyleLbl="node1" presStyleIdx="0" presStyleCnt="4"/>
      <dgm:spPr/>
      <dgm:t>
        <a:bodyPr/>
        <a:lstStyle/>
        <a:p>
          <a:endParaRPr lang="es-ES"/>
        </a:p>
      </dgm:t>
    </dgm:pt>
    <dgm:pt modelId="{581390B1-1B62-4FDB-899D-38AA58A340AA}" type="pres">
      <dgm:prSet presAssocID="{2EA40129-B121-458F-AF08-631DED818A6F}" presName="tile1text" presStyleLbl="node1" presStyleIdx="0" presStyleCnt="4">
        <dgm:presLayoutVars>
          <dgm:chMax val="0"/>
          <dgm:chPref val="0"/>
          <dgm:bulletEnabled val="1"/>
        </dgm:presLayoutVars>
      </dgm:prSet>
      <dgm:spPr/>
      <dgm:t>
        <a:bodyPr/>
        <a:lstStyle/>
        <a:p>
          <a:endParaRPr lang="es-ES"/>
        </a:p>
      </dgm:t>
    </dgm:pt>
    <dgm:pt modelId="{9A6D9637-64D1-43AC-9188-3BDAD9BA7929}" type="pres">
      <dgm:prSet presAssocID="{2EA40129-B121-458F-AF08-631DED818A6F}" presName="tile2" presStyleLbl="node1" presStyleIdx="1" presStyleCnt="4"/>
      <dgm:spPr/>
      <dgm:t>
        <a:bodyPr/>
        <a:lstStyle/>
        <a:p>
          <a:endParaRPr lang="es-ES"/>
        </a:p>
      </dgm:t>
    </dgm:pt>
    <dgm:pt modelId="{32AE41D3-BC95-4479-A0DD-88A81A68407F}" type="pres">
      <dgm:prSet presAssocID="{2EA40129-B121-458F-AF08-631DED818A6F}" presName="tile2text" presStyleLbl="node1" presStyleIdx="1" presStyleCnt="4">
        <dgm:presLayoutVars>
          <dgm:chMax val="0"/>
          <dgm:chPref val="0"/>
          <dgm:bulletEnabled val="1"/>
        </dgm:presLayoutVars>
      </dgm:prSet>
      <dgm:spPr/>
      <dgm:t>
        <a:bodyPr/>
        <a:lstStyle/>
        <a:p>
          <a:endParaRPr lang="es-ES"/>
        </a:p>
      </dgm:t>
    </dgm:pt>
    <dgm:pt modelId="{653CBED2-4EA3-4ACD-AEE1-D62EE93EE989}" type="pres">
      <dgm:prSet presAssocID="{2EA40129-B121-458F-AF08-631DED818A6F}" presName="tile3" presStyleLbl="node1" presStyleIdx="2" presStyleCnt="4"/>
      <dgm:spPr/>
      <dgm:t>
        <a:bodyPr/>
        <a:lstStyle/>
        <a:p>
          <a:endParaRPr lang="es-ES"/>
        </a:p>
      </dgm:t>
    </dgm:pt>
    <dgm:pt modelId="{5F680585-D64A-4228-9EB3-62849988D7EA}" type="pres">
      <dgm:prSet presAssocID="{2EA40129-B121-458F-AF08-631DED818A6F}" presName="tile3text" presStyleLbl="node1" presStyleIdx="2" presStyleCnt="4">
        <dgm:presLayoutVars>
          <dgm:chMax val="0"/>
          <dgm:chPref val="0"/>
          <dgm:bulletEnabled val="1"/>
        </dgm:presLayoutVars>
      </dgm:prSet>
      <dgm:spPr/>
      <dgm:t>
        <a:bodyPr/>
        <a:lstStyle/>
        <a:p>
          <a:endParaRPr lang="es-ES"/>
        </a:p>
      </dgm:t>
    </dgm:pt>
    <dgm:pt modelId="{BA871033-7A57-4E39-9C78-883F56EE3CFC}" type="pres">
      <dgm:prSet presAssocID="{2EA40129-B121-458F-AF08-631DED818A6F}" presName="tile4" presStyleLbl="node1" presStyleIdx="3" presStyleCnt="4"/>
      <dgm:spPr/>
      <dgm:t>
        <a:bodyPr/>
        <a:lstStyle/>
        <a:p>
          <a:endParaRPr lang="es-ES"/>
        </a:p>
      </dgm:t>
    </dgm:pt>
    <dgm:pt modelId="{A1345265-08B9-4603-B920-9F25189DF690}" type="pres">
      <dgm:prSet presAssocID="{2EA40129-B121-458F-AF08-631DED818A6F}" presName="tile4text" presStyleLbl="node1" presStyleIdx="3" presStyleCnt="4">
        <dgm:presLayoutVars>
          <dgm:chMax val="0"/>
          <dgm:chPref val="0"/>
          <dgm:bulletEnabled val="1"/>
        </dgm:presLayoutVars>
      </dgm:prSet>
      <dgm:spPr/>
      <dgm:t>
        <a:bodyPr/>
        <a:lstStyle/>
        <a:p>
          <a:endParaRPr lang="es-ES"/>
        </a:p>
      </dgm:t>
    </dgm:pt>
    <dgm:pt modelId="{5B75F0D8-83A8-4515-9127-C586CD453061}" type="pres">
      <dgm:prSet presAssocID="{2EA40129-B121-458F-AF08-631DED818A6F}" presName="centerTile" presStyleLbl="fgShp" presStyleIdx="0" presStyleCnt="1">
        <dgm:presLayoutVars>
          <dgm:chMax val="0"/>
          <dgm:chPref val="0"/>
        </dgm:presLayoutVars>
      </dgm:prSet>
      <dgm:spPr/>
      <dgm:t>
        <a:bodyPr/>
        <a:lstStyle/>
        <a:p>
          <a:endParaRPr lang="es-ES"/>
        </a:p>
      </dgm:t>
    </dgm:pt>
  </dgm:ptLst>
  <dgm:cxnLst>
    <dgm:cxn modelId="{29DC5609-91DE-4BA7-9FDA-D68B5CDFEEB2}" srcId="{8F0DFBFD-DBC4-4B99-BB2D-DEA0D374DDD0}" destId="{94518D97-3EB6-423B-8337-60F9C10FB39A}" srcOrd="3" destOrd="0" parTransId="{AF1A48A7-9A14-4D2D-ADB0-DF2066955DF7}" sibTransId="{C4839C1E-D6A3-453A-B63C-06BFBE4E354D}"/>
    <dgm:cxn modelId="{08B430AE-7AED-419D-ABE9-6AECAFC0A63B}" srcId="{8F0DFBFD-DBC4-4B99-BB2D-DEA0D374DDD0}" destId="{42D82925-DE53-4A15-9EEE-D6A38BA31A35}" srcOrd="2" destOrd="0" parTransId="{96FC5D34-8264-471A-9EB6-71F379A0DC41}" sibTransId="{9738154C-2C49-470B-A25B-CCC23E5127E6}"/>
    <dgm:cxn modelId="{3EE8DF67-5470-4C1E-B87D-863E114B3ADA}" type="presOf" srcId="{2EA40129-B121-458F-AF08-631DED818A6F}" destId="{81B0E59F-8800-4DFD-A45E-741EC7C7FBB5}" srcOrd="0" destOrd="0" presId="urn:microsoft.com/office/officeart/2005/8/layout/matrix1"/>
    <dgm:cxn modelId="{F0231036-EC79-4F6B-8CD5-3AD83D361BEB}" type="presOf" srcId="{42D82925-DE53-4A15-9EEE-D6A38BA31A35}" destId="{5F680585-D64A-4228-9EB3-62849988D7EA}" srcOrd="1" destOrd="0" presId="urn:microsoft.com/office/officeart/2005/8/layout/matrix1"/>
    <dgm:cxn modelId="{DEA365DB-A055-41F8-84D8-443695775E69}" type="presOf" srcId="{94518D97-3EB6-423B-8337-60F9C10FB39A}" destId="{A1345265-08B9-4603-B920-9F25189DF690}" srcOrd="1" destOrd="0" presId="urn:microsoft.com/office/officeart/2005/8/layout/matrix1"/>
    <dgm:cxn modelId="{EB506D1C-4C7B-49B5-B9D9-649C5DE6D089}" srcId="{2EA40129-B121-458F-AF08-631DED818A6F}" destId="{8F0DFBFD-DBC4-4B99-BB2D-DEA0D374DDD0}" srcOrd="0" destOrd="0" parTransId="{14F7E9F1-EF35-4A90-ADA2-7B22E7040C75}" sibTransId="{AB96DA8C-6C5A-4ADD-A43A-348346845247}"/>
    <dgm:cxn modelId="{93124A12-D58A-448F-8C44-7F5098F2EB73}" type="presOf" srcId="{3DEF167E-E07E-40F3-99C9-B07D813D82A5}" destId="{69289F5A-7BAE-4684-9A31-0ADB9CE6FEB2}" srcOrd="0" destOrd="0" presId="urn:microsoft.com/office/officeart/2005/8/layout/matrix1"/>
    <dgm:cxn modelId="{4E44C477-4644-4A09-8EFF-5263670CD3D0}" srcId="{8F0DFBFD-DBC4-4B99-BB2D-DEA0D374DDD0}" destId="{3DEF167E-E07E-40F3-99C9-B07D813D82A5}" srcOrd="0" destOrd="0" parTransId="{8C9C7F48-6D08-487E-BC7E-90873A27ADDD}" sibTransId="{506B213E-4AF5-449E-B5B3-BD159CFA1841}"/>
    <dgm:cxn modelId="{3C2FD7B8-4B5B-41B2-A3F8-F5054144258C}" type="presOf" srcId="{2F2CB4EC-201A-40A5-812C-826CABF339A7}" destId="{9A6D9637-64D1-43AC-9188-3BDAD9BA7929}" srcOrd="0" destOrd="0" presId="urn:microsoft.com/office/officeart/2005/8/layout/matrix1"/>
    <dgm:cxn modelId="{78B8DD02-06C4-42BC-B5EC-A0D8BCA6B70F}" type="presOf" srcId="{94518D97-3EB6-423B-8337-60F9C10FB39A}" destId="{BA871033-7A57-4E39-9C78-883F56EE3CFC}" srcOrd="0" destOrd="0" presId="urn:microsoft.com/office/officeart/2005/8/layout/matrix1"/>
    <dgm:cxn modelId="{3C9464F9-7D8E-4572-915C-EE03212AFEB8}" type="presOf" srcId="{2F2CB4EC-201A-40A5-812C-826CABF339A7}" destId="{32AE41D3-BC95-4479-A0DD-88A81A68407F}" srcOrd="1" destOrd="0" presId="urn:microsoft.com/office/officeart/2005/8/layout/matrix1"/>
    <dgm:cxn modelId="{E93E60FD-4072-4C02-BE9C-7EAA3DDF4EE8}" srcId="{8F0DFBFD-DBC4-4B99-BB2D-DEA0D374DDD0}" destId="{2F2CB4EC-201A-40A5-812C-826CABF339A7}" srcOrd="1" destOrd="0" parTransId="{AFA84EDE-4817-443D-A03F-82C18816CADD}" sibTransId="{E125BE79-ABDD-4308-851C-92A965941D13}"/>
    <dgm:cxn modelId="{FC2F57C2-F87F-4740-9C89-98B8AAA3230F}" type="presOf" srcId="{42D82925-DE53-4A15-9EEE-D6A38BA31A35}" destId="{653CBED2-4EA3-4ACD-AEE1-D62EE93EE989}" srcOrd="0" destOrd="0" presId="urn:microsoft.com/office/officeart/2005/8/layout/matrix1"/>
    <dgm:cxn modelId="{F4684072-9E1C-42A2-AE25-789455321481}" type="presOf" srcId="{8F0DFBFD-DBC4-4B99-BB2D-DEA0D374DDD0}" destId="{5B75F0D8-83A8-4515-9127-C586CD453061}" srcOrd="0" destOrd="0" presId="urn:microsoft.com/office/officeart/2005/8/layout/matrix1"/>
    <dgm:cxn modelId="{51EA77F9-EF26-4690-BFF7-35699F40822D}" type="presOf" srcId="{3DEF167E-E07E-40F3-99C9-B07D813D82A5}" destId="{581390B1-1B62-4FDB-899D-38AA58A340AA}" srcOrd="1" destOrd="0" presId="urn:microsoft.com/office/officeart/2005/8/layout/matrix1"/>
    <dgm:cxn modelId="{8F9CD864-5C6F-4697-B4F0-72B9A7FEB5B7}" type="presParOf" srcId="{81B0E59F-8800-4DFD-A45E-741EC7C7FBB5}" destId="{D8D34815-B3DB-4D00-9E30-56A0EA14483E}" srcOrd="0" destOrd="0" presId="urn:microsoft.com/office/officeart/2005/8/layout/matrix1"/>
    <dgm:cxn modelId="{14D3B7BD-0103-4505-BFFC-F11766D19442}" type="presParOf" srcId="{D8D34815-B3DB-4D00-9E30-56A0EA14483E}" destId="{69289F5A-7BAE-4684-9A31-0ADB9CE6FEB2}" srcOrd="0" destOrd="0" presId="urn:microsoft.com/office/officeart/2005/8/layout/matrix1"/>
    <dgm:cxn modelId="{F08A9B20-B771-4D40-A19C-E251DAF4E4D2}" type="presParOf" srcId="{D8D34815-B3DB-4D00-9E30-56A0EA14483E}" destId="{581390B1-1B62-4FDB-899D-38AA58A340AA}" srcOrd="1" destOrd="0" presId="urn:microsoft.com/office/officeart/2005/8/layout/matrix1"/>
    <dgm:cxn modelId="{82848AB1-020F-48E9-975C-F1819711981C}" type="presParOf" srcId="{D8D34815-B3DB-4D00-9E30-56A0EA14483E}" destId="{9A6D9637-64D1-43AC-9188-3BDAD9BA7929}" srcOrd="2" destOrd="0" presId="urn:microsoft.com/office/officeart/2005/8/layout/matrix1"/>
    <dgm:cxn modelId="{A1283B03-B0B2-4C93-B61D-0FABAB05A19D}" type="presParOf" srcId="{D8D34815-B3DB-4D00-9E30-56A0EA14483E}" destId="{32AE41D3-BC95-4479-A0DD-88A81A68407F}" srcOrd="3" destOrd="0" presId="urn:microsoft.com/office/officeart/2005/8/layout/matrix1"/>
    <dgm:cxn modelId="{7CB99428-D47C-433A-8260-BB30B1216492}" type="presParOf" srcId="{D8D34815-B3DB-4D00-9E30-56A0EA14483E}" destId="{653CBED2-4EA3-4ACD-AEE1-D62EE93EE989}" srcOrd="4" destOrd="0" presId="urn:microsoft.com/office/officeart/2005/8/layout/matrix1"/>
    <dgm:cxn modelId="{C79FBEC3-32F2-4103-97C4-28BC9A929D61}" type="presParOf" srcId="{D8D34815-B3DB-4D00-9E30-56A0EA14483E}" destId="{5F680585-D64A-4228-9EB3-62849988D7EA}" srcOrd="5" destOrd="0" presId="urn:microsoft.com/office/officeart/2005/8/layout/matrix1"/>
    <dgm:cxn modelId="{68BC2EE6-99C1-4894-9A71-AE7C48F9C358}" type="presParOf" srcId="{D8D34815-B3DB-4D00-9E30-56A0EA14483E}" destId="{BA871033-7A57-4E39-9C78-883F56EE3CFC}" srcOrd="6" destOrd="0" presId="urn:microsoft.com/office/officeart/2005/8/layout/matrix1"/>
    <dgm:cxn modelId="{0171FE17-A362-4F9E-B9EA-A91A58FC3DEC}" type="presParOf" srcId="{D8D34815-B3DB-4D00-9E30-56A0EA14483E}" destId="{A1345265-08B9-4603-B920-9F25189DF690}" srcOrd="7" destOrd="0" presId="urn:microsoft.com/office/officeart/2005/8/layout/matrix1"/>
    <dgm:cxn modelId="{C8C0B7A4-54B1-45CB-AD41-B9B9D85D1B14}" type="presParOf" srcId="{81B0E59F-8800-4DFD-A45E-741EC7C7FBB5}" destId="{5B75F0D8-83A8-4515-9127-C586CD45306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89F5A-7BAE-4684-9A31-0ADB9CE6FEB2}">
      <dsp:nvSpPr>
        <dsp:cNvPr id="0" name=""/>
        <dsp:cNvSpPr/>
      </dsp:nvSpPr>
      <dsp:spPr>
        <a:xfrm rot="16200000">
          <a:off x="1013738" y="-1013738"/>
          <a:ext cx="1296722" cy="33242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a:latin typeface="Candara" panose="020E0502030303020204" pitchFamily="34" charset="0"/>
            </a:rPr>
            <a:t>+ Nivel de satisfacción 4,9/5</a:t>
          </a:r>
        </a:p>
      </dsp:txBody>
      <dsp:txXfrm rot="5400000">
        <a:off x="0" y="0"/>
        <a:ext cx="3324200" cy="972541"/>
      </dsp:txXfrm>
    </dsp:sp>
    <dsp:sp modelId="{9A6D9637-64D1-43AC-9188-3BDAD9BA7929}">
      <dsp:nvSpPr>
        <dsp:cNvPr id="0" name=""/>
        <dsp:cNvSpPr/>
      </dsp:nvSpPr>
      <dsp:spPr>
        <a:xfrm>
          <a:off x="3324200" y="0"/>
          <a:ext cx="3324200" cy="1296722"/>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a:latin typeface="Candara" panose="020E0502030303020204" pitchFamily="34" charset="0"/>
            </a:rPr>
            <a:t>+ Contentos por la presencialidad</a:t>
          </a:r>
        </a:p>
      </dsp:txBody>
      <dsp:txXfrm>
        <a:off x="3324200" y="0"/>
        <a:ext cx="3324200" cy="972541"/>
      </dsp:txXfrm>
    </dsp:sp>
    <dsp:sp modelId="{653CBED2-4EA3-4ACD-AEE1-D62EE93EE989}">
      <dsp:nvSpPr>
        <dsp:cNvPr id="0" name=""/>
        <dsp:cNvSpPr/>
      </dsp:nvSpPr>
      <dsp:spPr>
        <a:xfrm rot="10800000">
          <a:off x="0" y="1296722"/>
          <a:ext cx="3324200" cy="1296722"/>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a:latin typeface="Candara" panose="020E0502030303020204" pitchFamily="34" charset="0"/>
            </a:rPr>
            <a:t>+ Posibilidad de generar un documento de pautas </a:t>
          </a:r>
        </a:p>
      </dsp:txBody>
      <dsp:txXfrm rot="10800000">
        <a:off x="0" y="1620903"/>
        <a:ext cx="3324200" cy="972541"/>
      </dsp:txXfrm>
    </dsp:sp>
    <dsp:sp modelId="{BA871033-7A57-4E39-9C78-883F56EE3CFC}">
      <dsp:nvSpPr>
        <dsp:cNvPr id="0" name=""/>
        <dsp:cNvSpPr/>
      </dsp:nvSpPr>
      <dsp:spPr>
        <a:xfrm rot="5400000">
          <a:off x="4337938" y="282983"/>
          <a:ext cx="1296722" cy="33242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kern="1200" dirty="0">
              <a:latin typeface="Candara" panose="020E0502030303020204" pitchFamily="34" charset="0"/>
            </a:rPr>
            <a:t>- Muestra sin criterios exhaustivos de representatividad</a:t>
          </a:r>
        </a:p>
      </dsp:txBody>
      <dsp:txXfrm rot="-5400000">
        <a:off x="3324200" y="1620903"/>
        <a:ext cx="3324200" cy="972541"/>
      </dsp:txXfrm>
    </dsp:sp>
    <dsp:sp modelId="{5B75F0D8-83A8-4515-9127-C586CD453061}">
      <dsp:nvSpPr>
        <dsp:cNvPr id="0" name=""/>
        <dsp:cNvSpPr/>
      </dsp:nvSpPr>
      <dsp:spPr>
        <a:xfrm>
          <a:off x="2326940" y="972541"/>
          <a:ext cx="1994520" cy="648361"/>
        </a:xfrm>
        <a:prstGeom prst="roundRect">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a:latin typeface="Candara" panose="020E0502030303020204" pitchFamily="34" charset="0"/>
            </a:rPr>
            <a:t>Focus group Impacto Covid</a:t>
          </a:r>
        </a:p>
      </dsp:txBody>
      <dsp:txXfrm>
        <a:off x="2358590" y="1004191"/>
        <a:ext cx="1931220" cy="58506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2547" cy="496888"/>
          </a:xfrm>
          <a:prstGeom prst="rect">
            <a:avLst/>
          </a:prstGeom>
        </p:spPr>
        <p:txBody>
          <a:bodyPr vert="horz" lIns="91424" tIns="45712" rIns="91424" bIns="45712"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sz="quarter" idx="1"/>
          </p:nvPr>
        </p:nvSpPr>
        <p:spPr>
          <a:xfrm>
            <a:off x="3883853" y="0"/>
            <a:ext cx="2972547" cy="496888"/>
          </a:xfrm>
          <a:prstGeom prst="rect">
            <a:avLst/>
          </a:prstGeom>
        </p:spPr>
        <p:txBody>
          <a:bodyPr vert="horz" lIns="91424" tIns="45712" rIns="91424" bIns="45712" rtlCol="0"/>
          <a:lstStyle>
            <a:lvl1pPr algn="r" fontAlgn="auto">
              <a:spcBef>
                <a:spcPts val="0"/>
              </a:spcBef>
              <a:spcAft>
                <a:spcPts val="0"/>
              </a:spcAft>
              <a:defRPr sz="1200">
                <a:latin typeface="+mn-lt"/>
                <a:cs typeface="+mn-cs"/>
              </a:defRPr>
            </a:lvl1pPr>
          </a:lstStyle>
          <a:p>
            <a:pPr>
              <a:defRPr/>
            </a:pPr>
            <a:fld id="{D44C6954-D326-471C-9E3C-3B0A68510953}" type="datetimeFigureOut">
              <a:rPr lang="es-ES"/>
              <a:pPr>
                <a:defRPr/>
              </a:pPr>
              <a:t>03/04/2023</a:t>
            </a:fld>
            <a:endParaRPr lang="es-ES"/>
          </a:p>
        </p:txBody>
      </p:sp>
      <p:sp>
        <p:nvSpPr>
          <p:cNvPr id="4" name="3 Marcador de pie de página"/>
          <p:cNvSpPr>
            <a:spLocks noGrp="1"/>
          </p:cNvSpPr>
          <p:nvPr>
            <p:ph type="ftr" sz="quarter" idx="2"/>
          </p:nvPr>
        </p:nvSpPr>
        <p:spPr>
          <a:xfrm>
            <a:off x="0" y="9428166"/>
            <a:ext cx="2972547" cy="496887"/>
          </a:xfrm>
          <a:prstGeom prst="rect">
            <a:avLst/>
          </a:prstGeom>
        </p:spPr>
        <p:txBody>
          <a:bodyPr vert="horz" lIns="91424" tIns="45712" rIns="91424" bIns="45712" rtlCol="0" anchor="b"/>
          <a:lstStyle>
            <a:lvl1pPr algn="l" fontAlgn="auto">
              <a:spcBef>
                <a:spcPts val="0"/>
              </a:spcBef>
              <a:spcAft>
                <a:spcPts val="0"/>
              </a:spcAft>
              <a:defRPr sz="1200">
                <a:latin typeface="+mn-lt"/>
                <a:cs typeface="+mn-cs"/>
              </a:defRPr>
            </a:lvl1pPr>
          </a:lstStyle>
          <a:p>
            <a:pPr>
              <a:defRPr/>
            </a:pPr>
            <a:endParaRPr lang="es-ES"/>
          </a:p>
        </p:txBody>
      </p:sp>
      <p:sp>
        <p:nvSpPr>
          <p:cNvPr id="5" name="4 Marcador de número de diapositiva"/>
          <p:cNvSpPr>
            <a:spLocks noGrp="1"/>
          </p:cNvSpPr>
          <p:nvPr>
            <p:ph type="sldNum" sz="quarter" idx="3"/>
          </p:nvPr>
        </p:nvSpPr>
        <p:spPr>
          <a:xfrm>
            <a:off x="3883853" y="9428166"/>
            <a:ext cx="2972547" cy="496887"/>
          </a:xfrm>
          <a:prstGeom prst="rect">
            <a:avLst/>
          </a:prstGeom>
        </p:spPr>
        <p:txBody>
          <a:bodyPr vert="horz" lIns="91424" tIns="45712" rIns="91424" bIns="45712" rtlCol="0" anchor="b"/>
          <a:lstStyle>
            <a:lvl1pPr algn="r" fontAlgn="auto">
              <a:spcBef>
                <a:spcPts val="0"/>
              </a:spcBef>
              <a:spcAft>
                <a:spcPts val="0"/>
              </a:spcAft>
              <a:defRPr sz="1200">
                <a:latin typeface="+mn-lt"/>
                <a:cs typeface="+mn-cs"/>
              </a:defRPr>
            </a:lvl1pPr>
          </a:lstStyle>
          <a:p>
            <a:pPr>
              <a:defRPr/>
            </a:pPr>
            <a:fld id="{3D6F2421-F3DE-4B02-BAA9-3DC85A4008E7}" type="slidenum">
              <a:rPr lang="es-ES"/>
              <a:pPr>
                <a:defRPr/>
              </a:pPr>
              <a:t>‹Nº›</a:t>
            </a:fld>
            <a:endParaRPr lang="es-ES"/>
          </a:p>
        </p:txBody>
      </p:sp>
    </p:spTree>
    <p:extLst>
      <p:ext uri="{BB962C8B-B14F-4D97-AF65-F5344CB8AC3E}">
        <p14:creationId xmlns:p14="http://schemas.microsoft.com/office/powerpoint/2010/main" val="3351348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2547" cy="496888"/>
          </a:xfrm>
          <a:prstGeom prst="rect">
            <a:avLst/>
          </a:prstGeom>
        </p:spPr>
        <p:txBody>
          <a:bodyPr vert="horz" lIns="91424" tIns="45712" rIns="91424" bIns="45712"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3853" y="0"/>
            <a:ext cx="2972547" cy="496888"/>
          </a:xfrm>
          <a:prstGeom prst="rect">
            <a:avLst/>
          </a:prstGeom>
        </p:spPr>
        <p:txBody>
          <a:bodyPr vert="horz" lIns="91424" tIns="45712" rIns="91424" bIns="45712" rtlCol="0"/>
          <a:lstStyle>
            <a:lvl1pPr algn="r" fontAlgn="auto">
              <a:spcBef>
                <a:spcPts val="0"/>
              </a:spcBef>
              <a:spcAft>
                <a:spcPts val="0"/>
              </a:spcAft>
              <a:defRPr sz="1200">
                <a:latin typeface="+mn-lt"/>
                <a:cs typeface="+mn-cs"/>
              </a:defRPr>
            </a:lvl1pPr>
          </a:lstStyle>
          <a:p>
            <a:pPr>
              <a:defRPr/>
            </a:pPr>
            <a:fld id="{BB09C806-33F3-427A-995B-5186CA0EF93B}" type="datetimeFigureOut">
              <a:rPr lang="es-ES"/>
              <a:pPr>
                <a:defRPr/>
              </a:pPr>
              <a:t>03/04/2023</a:t>
            </a:fld>
            <a:endParaRPr lang="es-ES"/>
          </a:p>
        </p:txBody>
      </p:sp>
      <p:sp>
        <p:nvSpPr>
          <p:cNvPr id="4" name="3 Marcador de imagen de diapositiva"/>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24" tIns="45712" rIns="91424" bIns="45712" rtlCol="0" anchor="ctr"/>
          <a:lstStyle/>
          <a:p>
            <a:pPr lvl="0"/>
            <a:endParaRPr lang="es-ES" noProof="0"/>
          </a:p>
        </p:txBody>
      </p:sp>
      <p:sp>
        <p:nvSpPr>
          <p:cNvPr id="6" name="5 Marcador de pie de página"/>
          <p:cNvSpPr>
            <a:spLocks noGrp="1"/>
          </p:cNvSpPr>
          <p:nvPr>
            <p:ph type="ftr" sz="quarter" idx="4"/>
          </p:nvPr>
        </p:nvSpPr>
        <p:spPr>
          <a:xfrm>
            <a:off x="0" y="9428166"/>
            <a:ext cx="2972547" cy="496887"/>
          </a:xfrm>
          <a:prstGeom prst="rect">
            <a:avLst/>
          </a:prstGeom>
        </p:spPr>
        <p:txBody>
          <a:bodyPr vert="horz" lIns="91424" tIns="45712" rIns="91424" bIns="45712"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3853" y="9428166"/>
            <a:ext cx="2972547" cy="496887"/>
          </a:xfrm>
          <a:prstGeom prst="rect">
            <a:avLst/>
          </a:prstGeom>
        </p:spPr>
        <p:txBody>
          <a:bodyPr vert="horz" lIns="91424" tIns="45712" rIns="91424" bIns="45712" rtlCol="0" anchor="b"/>
          <a:lstStyle>
            <a:lvl1pPr algn="r" fontAlgn="auto">
              <a:spcBef>
                <a:spcPts val="0"/>
              </a:spcBef>
              <a:spcAft>
                <a:spcPts val="0"/>
              </a:spcAft>
              <a:defRPr sz="1200">
                <a:latin typeface="+mn-lt"/>
                <a:cs typeface="+mn-cs"/>
              </a:defRPr>
            </a:lvl1pPr>
          </a:lstStyle>
          <a:p>
            <a:pPr>
              <a:defRPr/>
            </a:pPr>
            <a:fld id="{2F831047-192F-4E32-8AA8-C83774B1CE1B}" type="slidenum">
              <a:rPr lang="es-ES"/>
              <a:pPr>
                <a:defRPr/>
              </a:pPr>
              <a:t>‹Nº›</a:t>
            </a:fld>
            <a:endParaRPr lang="es-ES"/>
          </a:p>
        </p:txBody>
      </p:sp>
    </p:spTree>
    <p:extLst>
      <p:ext uri="{BB962C8B-B14F-4D97-AF65-F5344CB8AC3E}">
        <p14:creationId xmlns:p14="http://schemas.microsoft.com/office/powerpoint/2010/main" val="19878332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5481" y="4776791"/>
            <a:ext cx="5487041" cy="3908425"/>
          </a:xfrm>
          <a:prstGeom prst="rect">
            <a:avLst/>
          </a:prstGeom>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2F831047-192F-4E32-8AA8-C83774B1CE1B}" type="slidenum">
              <a:rPr lang="es-ES" smtClean="0"/>
              <a:pPr>
                <a:defRPr/>
              </a:pPr>
              <a:t>1</a:t>
            </a:fld>
            <a:endParaRPr lang="es-ES"/>
          </a:p>
        </p:txBody>
      </p:sp>
    </p:spTree>
    <p:extLst>
      <p:ext uri="{BB962C8B-B14F-4D97-AF65-F5344CB8AC3E}">
        <p14:creationId xmlns:p14="http://schemas.microsoft.com/office/powerpoint/2010/main" val="3010606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5801" y="4776790"/>
            <a:ext cx="5486400" cy="3908425"/>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latin typeface="Candara" panose="020E0502030303020204" pitchFamily="34" charset="0"/>
              </a:rPr>
              <a:t>Surgimiento de la docencia 100% online (marzo 2020) y generalización de la modalidad híbrida (curso 2020-2021). Consideraciones sobre dimensión social.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latin typeface="Candara" panose="020E0502030303020204" pitchFamily="34" charset="0"/>
              </a:rPr>
              <a:t>Consideran que debe mantenerse todo ese material que se generó</a:t>
            </a:r>
          </a:p>
        </p:txBody>
      </p:sp>
      <p:sp>
        <p:nvSpPr>
          <p:cNvPr id="4" name="Marcador de número de diapositiva 3"/>
          <p:cNvSpPr>
            <a:spLocks noGrp="1"/>
          </p:cNvSpPr>
          <p:nvPr>
            <p:ph type="sldNum" sz="quarter" idx="5"/>
          </p:nvPr>
        </p:nvSpPr>
        <p:spPr/>
        <p:txBody>
          <a:bodyPr/>
          <a:lstStyle/>
          <a:p>
            <a:pPr>
              <a:defRPr/>
            </a:pPr>
            <a:fld id="{2F831047-192F-4E32-8AA8-C83774B1CE1B}" type="slidenum">
              <a:rPr lang="es-ES" smtClean="0"/>
              <a:pPr>
                <a:defRPr/>
              </a:pPr>
              <a:t>17</a:t>
            </a:fld>
            <a:endParaRPr lang="es-ES"/>
          </a:p>
        </p:txBody>
      </p:sp>
    </p:spTree>
    <p:extLst>
      <p:ext uri="{BB962C8B-B14F-4D97-AF65-F5344CB8AC3E}">
        <p14:creationId xmlns:p14="http://schemas.microsoft.com/office/powerpoint/2010/main" val="400139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5801" y="4776790"/>
            <a:ext cx="5486400" cy="3908425"/>
          </a:xfrm>
          <a:prstGeom prst="rect">
            <a:avLst/>
          </a:prstGeom>
        </p:spPr>
        <p:txBody>
          <a:bodyPr/>
          <a:lstStyle/>
          <a:p>
            <a:r>
              <a:rPr lang="es-ES" dirty="0"/>
              <a:t>Destacar la buena labor humana: la reacción del profesorado pudo ser lo peor, pero para muchos fue lo mejor, porque se vio su faceta más humana</a:t>
            </a:r>
          </a:p>
          <a:p>
            <a:r>
              <a:rPr lang="es-ES" dirty="0"/>
              <a:t>Estudiantado muy preocupado por las personas que se han quedado atrás (dimensión social, conciliación)</a:t>
            </a:r>
          </a:p>
        </p:txBody>
      </p:sp>
      <p:sp>
        <p:nvSpPr>
          <p:cNvPr id="4" name="Marcador de número de diapositiva 3"/>
          <p:cNvSpPr>
            <a:spLocks noGrp="1"/>
          </p:cNvSpPr>
          <p:nvPr>
            <p:ph type="sldNum" sz="quarter" idx="5"/>
          </p:nvPr>
        </p:nvSpPr>
        <p:spPr/>
        <p:txBody>
          <a:bodyPr/>
          <a:lstStyle/>
          <a:p>
            <a:pPr>
              <a:defRPr/>
            </a:pPr>
            <a:fld id="{2F831047-192F-4E32-8AA8-C83774B1CE1B}" type="slidenum">
              <a:rPr lang="es-ES" smtClean="0"/>
              <a:pPr>
                <a:defRPr/>
              </a:pPr>
              <a:t>18</a:t>
            </a:fld>
            <a:endParaRPr lang="es-ES"/>
          </a:p>
        </p:txBody>
      </p:sp>
    </p:spTree>
    <p:extLst>
      <p:ext uri="{BB962C8B-B14F-4D97-AF65-F5344CB8AC3E}">
        <p14:creationId xmlns:p14="http://schemas.microsoft.com/office/powerpoint/2010/main" val="239546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5801" y="4776790"/>
            <a:ext cx="5486400" cy="3908425"/>
          </a:xfrm>
          <a:prstGeom prst="rect">
            <a:avLst/>
          </a:prstGeom>
        </p:spPr>
        <p:txBody>
          <a:bodyPr/>
          <a:lstStyle/>
          <a:p>
            <a:r>
              <a:rPr lang="es-ES" dirty="0"/>
              <a:t>Lo importante de este informe: no es echar culpas y decir “esto lo has hecho mal”. No. Es decir: esto que pasó fue excepcional y no había pasado antes, vamos a analizar qué se hizo mal para no repetirlo, y qué se hizo bien, y vamos a mantenerlo</a:t>
            </a:r>
          </a:p>
          <a:p>
            <a:r>
              <a:rPr lang="es-ES" dirty="0"/>
              <a:t>También vieron la frustración en el profesorado.</a:t>
            </a:r>
          </a:p>
        </p:txBody>
      </p:sp>
      <p:sp>
        <p:nvSpPr>
          <p:cNvPr id="4" name="Marcador de número de diapositiva 3"/>
          <p:cNvSpPr>
            <a:spLocks noGrp="1"/>
          </p:cNvSpPr>
          <p:nvPr>
            <p:ph type="sldNum" sz="quarter" idx="5"/>
          </p:nvPr>
        </p:nvSpPr>
        <p:spPr/>
        <p:txBody>
          <a:bodyPr/>
          <a:lstStyle/>
          <a:p>
            <a:pPr>
              <a:defRPr/>
            </a:pPr>
            <a:fld id="{2F831047-192F-4E32-8AA8-C83774B1CE1B}" type="slidenum">
              <a:rPr lang="es-ES" smtClean="0"/>
              <a:pPr>
                <a:defRPr/>
              </a:pPr>
              <a:t>19</a:t>
            </a:fld>
            <a:endParaRPr lang="es-ES"/>
          </a:p>
        </p:txBody>
      </p:sp>
    </p:spTree>
    <p:extLst>
      <p:ext uri="{BB962C8B-B14F-4D97-AF65-F5344CB8AC3E}">
        <p14:creationId xmlns:p14="http://schemas.microsoft.com/office/powerpoint/2010/main" val="2858309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Picture 2" descr="H:\acpua\16_INFORMATICA\7_IS_WEB\Fotos\Sede y recinto Expo\ACPUA\ACPUA 440.jpg"/>
          <p:cNvPicPr>
            <a:picLocks noChangeAspect="1" noChangeArrowheads="1"/>
          </p:cNvPicPr>
          <p:nvPr userDrawn="1"/>
        </p:nvPicPr>
        <p:blipFill>
          <a:blip r:embed="rId2">
            <a:extLst>
              <a:ext uri="{28A0092B-C50C-407E-A947-70E740481C1C}">
                <a14:useLocalDpi xmlns:a14="http://schemas.microsoft.com/office/drawing/2010/main" val="0"/>
              </a:ext>
            </a:extLst>
          </a:blip>
          <a:srcRect l="5212" t="2432" r="7877"/>
          <a:stretch>
            <a:fillRect/>
          </a:stretch>
        </p:blipFill>
        <p:spPr bwMode="auto">
          <a:xfrm>
            <a:off x="-3093" y="-581025"/>
            <a:ext cx="9144000"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22"/>
          <p:cNvSpPr>
            <a:spLocks/>
          </p:cNvSpPr>
          <p:nvPr/>
        </p:nvSpPr>
        <p:spPr bwMode="hidden">
          <a:xfrm>
            <a:off x="3132138" y="5668963"/>
            <a:ext cx="5475287" cy="776287"/>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a:defRPr/>
            </a:pPr>
            <a:endParaRPr lang="es-ES"/>
          </a:p>
        </p:txBody>
      </p:sp>
      <p:sp>
        <p:nvSpPr>
          <p:cNvPr id="6" name="Freeform 26"/>
          <p:cNvSpPr>
            <a:spLocks/>
          </p:cNvSpPr>
          <p:nvPr/>
        </p:nvSpPr>
        <p:spPr bwMode="hidden">
          <a:xfrm>
            <a:off x="5835650" y="5440363"/>
            <a:ext cx="3311525" cy="652462"/>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a:defRPr/>
            </a:pPr>
            <a:endParaRPr lang="es-ES"/>
          </a:p>
        </p:txBody>
      </p:sp>
      <p:sp>
        <p:nvSpPr>
          <p:cNvPr id="21" name="20 Marcador de texto"/>
          <p:cNvSpPr>
            <a:spLocks noGrp="1"/>
          </p:cNvSpPr>
          <p:nvPr>
            <p:ph type="body" sz="quarter" idx="10"/>
          </p:nvPr>
        </p:nvSpPr>
        <p:spPr>
          <a:xfrm>
            <a:off x="3995738" y="5876925"/>
            <a:ext cx="4824412" cy="792163"/>
          </a:xfrm>
        </p:spPr>
        <p:txBody>
          <a:bodyPr/>
          <a:lstStyle>
            <a:lvl1pPr marL="0" indent="0" algn="r">
              <a:buNone/>
              <a:defRPr sz="2000">
                <a:latin typeface="Candara" panose="020E0502030303020204" pitchFamily="34" charset="0"/>
              </a:defRPr>
            </a:lvl1pPr>
            <a:lvl2pPr marL="457200" indent="0" algn="r">
              <a:buNone/>
              <a:defRPr sz="1800">
                <a:latin typeface="Candara" panose="020E0502030303020204" pitchFamily="34" charset="0"/>
              </a:defRPr>
            </a:lvl2pPr>
            <a:lvl3pPr marL="914400" indent="0" algn="r">
              <a:buNone/>
              <a:defRPr sz="1600">
                <a:latin typeface="Candara" panose="020E0502030303020204" pitchFamily="34" charset="0"/>
              </a:defRPr>
            </a:lvl3pPr>
            <a:lvl4pPr marL="1371600" indent="0" algn="r">
              <a:buNone/>
              <a:defRPr sz="1400">
                <a:latin typeface="Candara" panose="020E0502030303020204" pitchFamily="34" charset="0"/>
              </a:defRPr>
            </a:lvl4pPr>
            <a:lvl5pPr marL="1828800" indent="0" algn="r">
              <a:buNone/>
              <a:defRPr sz="1400">
                <a:latin typeface="Candara" panose="020E0502030303020204" pitchFamily="34" charset="0"/>
              </a:defRPr>
            </a:lvl5pPr>
          </a:lstStyle>
          <a:p>
            <a:pPr lvl="0"/>
            <a:r>
              <a:rPr lang="es-ES"/>
              <a:t>Editar el estilo de texto del patrón</a:t>
            </a:r>
          </a:p>
        </p:txBody>
      </p:sp>
      <p:sp>
        <p:nvSpPr>
          <p:cNvPr id="23" name="22 Marcador de texto"/>
          <p:cNvSpPr>
            <a:spLocks noGrp="1"/>
          </p:cNvSpPr>
          <p:nvPr>
            <p:ph type="body" sz="quarter" idx="11"/>
          </p:nvPr>
        </p:nvSpPr>
        <p:spPr>
          <a:xfrm>
            <a:off x="5894730" y="188640"/>
            <a:ext cx="3069757" cy="1081088"/>
          </a:xfrm>
        </p:spPr>
        <p:txBody>
          <a:bodyPr/>
          <a:lstStyle>
            <a:lvl1pPr marL="0" indent="0">
              <a:buNone/>
              <a:defRPr sz="1600">
                <a:latin typeface="Candara" panose="020E0502030303020204" pitchFamily="34" charset="0"/>
              </a:defRPr>
            </a:lvl1pPr>
          </a:lstStyle>
          <a:p>
            <a:pPr lvl="0"/>
            <a:r>
              <a:rPr lang="es-ES"/>
              <a:t>Editar el estilo de texto del patrón</a:t>
            </a:r>
          </a:p>
        </p:txBody>
      </p:sp>
      <p:pic>
        <p:nvPicPr>
          <p:cNvPr id="2" name="1 Imagen"/>
          <p:cNvPicPr>
            <a:picLocks noChangeAspect="1"/>
          </p:cNvPicPr>
          <p:nvPr userDrawn="1"/>
        </p:nvPicPr>
        <p:blipFill rotWithShape="1">
          <a:blip r:embed="rId3" cstate="print">
            <a:extLst>
              <a:ext uri="{28A0092B-C50C-407E-A947-70E740481C1C}">
                <a14:useLocalDpi xmlns:a14="http://schemas.microsoft.com/office/drawing/2010/main" val="0"/>
              </a:ext>
            </a:extLst>
          </a:blip>
          <a:srcRect l="17397" t="30492" r="13288" b="31592"/>
          <a:stretch/>
        </p:blipFill>
        <p:spPr>
          <a:xfrm>
            <a:off x="0" y="5440363"/>
            <a:ext cx="2484884" cy="761180"/>
          </a:xfrm>
          <a:prstGeom prst="rect">
            <a:avLst/>
          </a:prstGeom>
        </p:spPr>
      </p:pic>
    </p:spTree>
    <p:extLst>
      <p:ext uri="{BB962C8B-B14F-4D97-AF65-F5344CB8AC3E}">
        <p14:creationId xmlns:p14="http://schemas.microsoft.com/office/powerpoint/2010/main" val="159666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Picture 2" descr="H:\acpua\16_INFORMATICA\7_IS_WEB\Fotos\Sede y recinto Expo\Retocadas web\Menu Superior\Evaluaciones_483-2.jpg"/>
          <p:cNvPicPr>
            <a:picLocks noChangeAspect="1" noChangeArrowheads="1"/>
          </p:cNvPicPr>
          <p:nvPr userDrawn="1"/>
        </p:nvPicPr>
        <p:blipFill>
          <a:blip r:embed="rId2">
            <a:extLst>
              <a:ext uri="{28A0092B-C50C-407E-A947-70E740481C1C}">
                <a14:useLocalDpi xmlns:a14="http://schemas.microsoft.com/office/drawing/2010/main" val="0"/>
              </a:ext>
            </a:extLst>
          </a:blip>
          <a:srcRect l="157" t="55240" r="-157" b="18320"/>
          <a:stretch>
            <a:fillRect/>
          </a:stretch>
        </p:blipFill>
        <p:spPr bwMode="auto">
          <a:xfrm>
            <a:off x="-17463" y="6021388"/>
            <a:ext cx="9178926"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userDrawn="1"/>
        </p:nvCxnSpPr>
        <p:spPr>
          <a:xfrm>
            <a:off x="179388" y="1139825"/>
            <a:ext cx="8785225" cy="0"/>
          </a:xfrm>
          <a:prstGeom prst="line">
            <a:avLst/>
          </a:prstGeom>
          <a:ln w="38100">
            <a:gradFill flip="none" rotWithShape="1">
              <a:gsLst>
                <a:gs pos="0">
                  <a:srgbClr val="FF0000"/>
                </a:gs>
                <a:gs pos="98000">
                  <a:srgbClr val="FF7A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a:xfrm>
            <a:off x="2807916" y="33540"/>
            <a:ext cx="6084564" cy="1143000"/>
          </a:xfrm>
        </p:spPr>
        <p:txBody>
          <a:bodyPr>
            <a:noAutofit/>
          </a:bodyPr>
          <a:lstStyle>
            <a:lvl1pPr algn="r">
              <a:defRPr sz="2800" b="1" baseline="0">
                <a:solidFill>
                  <a:schemeClr val="tx1"/>
                </a:solidFill>
                <a:latin typeface="Candara" panose="020E0502030303020204" pitchFamily="34" charset="0"/>
              </a:defRPr>
            </a:lvl1pPr>
          </a:lstStyle>
          <a:p>
            <a:r>
              <a:rPr lang="es-ES"/>
              <a:t>Haga clic para modificar el estilo de título del patrón</a:t>
            </a:r>
            <a:endParaRPr lang="es-ES" dirty="0"/>
          </a:p>
        </p:txBody>
      </p:sp>
      <p:sp>
        <p:nvSpPr>
          <p:cNvPr id="3" name="2 Marcador de contenido"/>
          <p:cNvSpPr>
            <a:spLocks noGrp="1"/>
          </p:cNvSpPr>
          <p:nvPr>
            <p:ph idx="1"/>
          </p:nvPr>
        </p:nvSpPr>
        <p:spPr>
          <a:xfrm>
            <a:off x="179512" y="1268760"/>
            <a:ext cx="8733656" cy="4536504"/>
          </a:xfrm>
        </p:spPr>
        <p:txBody>
          <a:bodyPr/>
          <a:lstStyle>
            <a:lvl1pPr marL="0" indent="0">
              <a:buNone/>
              <a:defRPr sz="2400" baseline="0">
                <a:solidFill>
                  <a:schemeClr val="tx1"/>
                </a:solidFill>
                <a:latin typeface="Candara" panose="020E0502030303020204" pitchFamily="34" charset="0"/>
              </a:defRPr>
            </a:lvl1pPr>
            <a:lvl2pPr>
              <a:defRPr sz="2000" baseline="0">
                <a:solidFill>
                  <a:schemeClr val="tx1"/>
                </a:solidFill>
                <a:latin typeface="Candara" panose="020E0502030303020204" pitchFamily="34" charset="0"/>
              </a:defRPr>
            </a:lvl2pPr>
            <a:lvl3pPr>
              <a:defRPr sz="1800" baseline="0">
                <a:solidFill>
                  <a:schemeClr val="tx1"/>
                </a:solidFill>
                <a:latin typeface="Candara" panose="020E0502030303020204" pitchFamily="34" charset="0"/>
              </a:defRPr>
            </a:lvl3pPr>
            <a:lvl4pPr>
              <a:defRPr sz="1600" baseline="0">
                <a:solidFill>
                  <a:schemeClr val="tx1"/>
                </a:solidFill>
                <a:latin typeface="Candara" panose="020E0502030303020204" pitchFamily="34" charset="0"/>
              </a:defRPr>
            </a:lvl4pPr>
            <a:lvl5pPr>
              <a:defRPr sz="1600" baseline="0">
                <a:solidFill>
                  <a:schemeClr val="tx1"/>
                </a:solidFill>
                <a:latin typeface="Candara" panose="020E0502030303020204" pitchFamily="34" charset="0"/>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pic>
        <p:nvPicPr>
          <p:cNvPr id="7" name="6 Imagen"/>
          <p:cNvPicPr>
            <a:picLocks noChangeAspect="1"/>
          </p:cNvPicPr>
          <p:nvPr userDrawn="1"/>
        </p:nvPicPr>
        <p:blipFill rotWithShape="1">
          <a:blip r:embed="rId3" cstate="print">
            <a:extLst>
              <a:ext uri="{28A0092B-C50C-407E-A947-70E740481C1C}">
                <a14:useLocalDpi xmlns:a14="http://schemas.microsoft.com/office/drawing/2010/main" val="0"/>
              </a:ext>
            </a:extLst>
          </a:blip>
          <a:srcRect l="17397" t="30492" r="13288" b="31592"/>
          <a:stretch/>
        </p:blipFill>
        <p:spPr>
          <a:xfrm>
            <a:off x="101875" y="116632"/>
            <a:ext cx="2808312" cy="860254"/>
          </a:xfrm>
          <a:prstGeom prst="rect">
            <a:avLst/>
          </a:prstGeom>
        </p:spPr>
      </p:pic>
    </p:spTree>
    <p:extLst>
      <p:ext uri="{BB962C8B-B14F-4D97-AF65-F5344CB8AC3E}">
        <p14:creationId xmlns:p14="http://schemas.microsoft.com/office/powerpoint/2010/main" val="39914403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fld id="{62A144F9-9145-4043-AECA-7A0B105F16A0}" type="datetimeFigureOut">
              <a:rPr lang="es-ES"/>
              <a:pPr>
                <a:defRPr/>
              </a:pPr>
              <a:t>03/04/2023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69DDAB02-E257-4FC0-8DC4-4DF2F889BBF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214_C1677EF0.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acpua@aragon.es" TargetMode="External"/><Relationship Id="rId2" Type="http://schemas.openxmlformats.org/officeDocument/2006/relationships/hyperlink" Target="https://acpua.aragon.es/" TargetMode="Externa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cpua.aragon.es/es/acpua-estudiant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heraldo.es/noticias/aragon/2022/01/22/docentes-aragon-considera-calidad-educativa-empeorado-covid-1547926.html" TargetMode="External"/><Relationship Id="rId3" Type="http://schemas.openxmlformats.org/officeDocument/2006/relationships/hyperlink" Target="https://www.anvur.it/wp-content/uploads/2021/12/TECO-In_forma-2020_2021_211216.pdf" TargetMode="External"/><Relationship Id="rId7" Type="http://schemas.openxmlformats.org/officeDocument/2006/relationships/hyperlink" Target="https://www.heraldo.es/noticias/aragon/2021/12/10/salud-mental-aspecto-mas-ha-afectado-jovenes-aragoneses-durante-pandemia-1539496.html" TargetMode="External"/><Relationship Id="rId2" Type="http://schemas.openxmlformats.org/officeDocument/2006/relationships/hyperlink" Target="https://acpua.aragon.es/es/eventos/seminario-acpua-de-calidad-universitaria-0" TargetMode="External"/><Relationship Id="rId1" Type="http://schemas.openxmlformats.org/officeDocument/2006/relationships/slideLayout" Target="../slideLayouts/slideLayout2.xml"/><Relationship Id="rId6" Type="http://schemas.openxmlformats.org/officeDocument/2006/relationships/hyperlink" Target="https://www.madrimasd.org/calidad-universitaria/publicaciones/informe-buenas-practicas-docentes-en-periodo-covid-19" TargetMode="External"/><Relationship Id="rId11" Type="http://schemas.openxmlformats.org/officeDocument/2006/relationships/hyperlink" Target="https://www.um.es/documents/192381/0/Salud+mental+Informe-Recomendaci%C3%B3n+DU-JJVr+(7).pdf/c6cbb70c-4893-5d3c-e557-0ba42abd1c70?t=1645429560253" TargetMode="External"/><Relationship Id="rId5" Type="http://schemas.openxmlformats.org/officeDocument/2006/relationships/hyperlink" Target="https://eua.eu/downloads/publications/internal%20qa.pdf" TargetMode="External"/><Relationship Id="rId10" Type="http://schemas.openxmlformats.org/officeDocument/2006/relationships/hyperlink" Target="https://www.inqaahe.org/inqaahe-talks-march-17-2022" TargetMode="External"/><Relationship Id="rId4" Type="http://schemas.openxmlformats.org/officeDocument/2006/relationships/hyperlink" Target="https://www.enqa.eu/wp-content/uploads/ENQA-webinar-Jakub-Grodecki_ESU.pdf" TargetMode="External"/><Relationship Id="rId9" Type="http://schemas.openxmlformats.org/officeDocument/2006/relationships/hyperlink" Target="file:///C:\Users\bserranov\Desktop\Reimagining%20Quality%20Assurance%20in%20the%20&#8216;New%20Normal&#821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a:xfrm>
            <a:off x="2483768" y="5229200"/>
            <a:ext cx="6622628" cy="1772816"/>
          </a:xfrm>
        </p:spPr>
        <p:txBody>
          <a:bodyPr/>
          <a:lstStyle/>
          <a:p>
            <a:pPr>
              <a:spcBef>
                <a:spcPts val="0"/>
              </a:spcBef>
            </a:pPr>
            <a:endParaRPr lang="en-US" b="1" dirty="0"/>
          </a:p>
          <a:p>
            <a:pPr>
              <a:spcBef>
                <a:spcPts val="0"/>
              </a:spcBef>
            </a:pPr>
            <a:r>
              <a:rPr lang="en-US" b="1" dirty="0"/>
              <a:t>Presentación del Informe </a:t>
            </a:r>
            <a:r>
              <a:rPr lang="en-US" b="1" dirty="0" smtClean="0"/>
              <a:t>Post</a:t>
            </a:r>
            <a:r>
              <a:rPr lang="en-US" b="1" dirty="0"/>
              <a:t>-</a:t>
            </a:r>
            <a:r>
              <a:rPr lang="en-US" b="1" dirty="0" smtClean="0"/>
              <a:t>Covid</a:t>
            </a:r>
            <a:endParaRPr lang="en-US" sz="1400" b="1" dirty="0">
              <a:solidFill>
                <a:srgbClr val="FF0000"/>
              </a:solidFill>
            </a:endParaRPr>
          </a:p>
          <a:p>
            <a:pPr>
              <a:spcBef>
                <a:spcPts val="0"/>
              </a:spcBef>
            </a:pPr>
            <a:r>
              <a:rPr lang="en-US" sz="1600" b="1" dirty="0" smtClean="0"/>
              <a:t>Espacio </a:t>
            </a:r>
            <a:r>
              <a:rPr lang="en-US" sz="1600" b="1" dirty="0" err="1" smtClean="0"/>
              <a:t>Joven</a:t>
            </a:r>
            <a:r>
              <a:rPr lang="en-US" sz="1600" b="1" dirty="0" smtClean="0"/>
              <a:t> </a:t>
            </a:r>
            <a:r>
              <a:rPr lang="en-US" sz="1600" b="1" dirty="0" err="1" smtClean="0"/>
              <a:t>Ibercaja</a:t>
            </a:r>
            <a:endParaRPr lang="en-US" sz="1600" b="1" dirty="0" smtClean="0"/>
          </a:p>
          <a:p>
            <a:pPr>
              <a:spcBef>
                <a:spcPts val="0"/>
              </a:spcBef>
            </a:pPr>
            <a:r>
              <a:rPr lang="es-ES" sz="1600" dirty="0"/>
              <a:t>P.º de Fernando el Católico, </a:t>
            </a:r>
            <a:r>
              <a:rPr lang="es-ES" sz="1600" dirty="0" smtClean="0"/>
              <a:t>1-3</a:t>
            </a:r>
            <a:endParaRPr lang="en-US" sz="1600" b="1" dirty="0"/>
          </a:p>
          <a:p>
            <a:pPr>
              <a:spcBef>
                <a:spcPts val="0"/>
              </a:spcBef>
            </a:pPr>
            <a:r>
              <a:rPr lang="en-US" sz="1600" b="1" dirty="0"/>
              <a:t>Zaragoza, </a:t>
            </a:r>
            <a:r>
              <a:rPr lang="en-US" sz="1600" b="1" dirty="0" smtClean="0"/>
              <a:t>28 </a:t>
            </a:r>
            <a:r>
              <a:rPr lang="en-US" sz="1600" b="1" dirty="0"/>
              <a:t>de septiembre de 2022</a:t>
            </a:r>
            <a:endParaRPr lang="es-ES" sz="1600" b="1" dirty="0"/>
          </a:p>
        </p:txBody>
      </p:sp>
      <p:sp>
        <p:nvSpPr>
          <p:cNvPr id="3" name="2 Rectángulo"/>
          <p:cNvSpPr/>
          <p:nvPr/>
        </p:nvSpPr>
        <p:spPr>
          <a:xfrm>
            <a:off x="5868144" y="-413386"/>
            <a:ext cx="3183885" cy="400110"/>
          </a:xfrm>
          <a:prstGeom prst="rect">
            <a:avLst/>
          </a:prstGeom>
        </p:spPr>
        <p:txBody>
          <a:bodyPr wrap="none">
            <a:spAutoFit/>
          </a:bodyPr>
          <a:lstStyle/>
          <a:p>
            <a:r>
              <a:rPr lang="es-ES" sz="2000" b="1" dirty="0">
                <a:solidFill>
                  <a:schemeClr val="bg1"/>
                </a:solidFill>
              </a:rPr>
              <a:t> ACPUA+ESTUDIANTES</a:t>
            </a:r>
          </a:p>
        </p:txBody>
      </p:sp>
      <p:sp>
        <p:nvSpPr>
          <p:cNvPr id="4" name="1 Título"/>
          <p:cNvSpPr txBox="1">
            <a:spLocks/>
          </p:cNvSpPr>
          <p:nvPr/>
        </p:nvSpPr>
        <p:spPr bwMode="auto">
          <a:xfrm>
            <a:off x="6444208" y="2332"/>
            <a:ext cx="2639292" cy="1080120"/>
          </a:xfrm>
          <a:prstGeom prst="rect">
            <a:avLst/>
          </a:prstGeom>
          <a:noFill/>
          <a:ln w="9525" algn="ctr">
            <a:noFill/>
            <a:miter lim="800000"/>
            <a:headEnd/>
            <a:tailEnd/>
          </a:ln>
        </p:spPr>
        <p:txBody>
          <a:bodyPr anchor="ctr">
            <a:normAutofit fontScale="97500"/>
          </a:bodyPr>
          <a:lstStyle>
            <a:lvl1pPr algn="r" rtl="0" eaLnBrk="1" fontAlgn="base" hangingPunct="1">
              <a:spcBef>
                <a:spcPct val="0"/>
              </a:spcBef>
              <a:spcAft>
                <a:spcPct val="0"/>
              </a:spcAft>
              <a:defRPr lang="es-ES" sz="1800" b="1" kern="1200" baseline="0" dirty="0">
                <a:solidFill>
                  <a:srgbClr val="00546B"/>
                </a:solidFill>
                <a:latin typeface="Eurostile Extended #2" pitchFamily="2"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s-ES" altLang="es-ES" sz="1600" b="0" dirty="0">
              <a:latin typeface="Candara" panose="020E0502030303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DATOS ENCUESTA</a:t>
            </a:r>
          </a:p>
        </p:txBody>
      </p:sp>
      <p:sp>
        <p:nvSpPr>
          <p:cNvPr id="4" name="Marcador de contenido 3"/>
          <p:cNvSpPr>
            <a:spLocks noGrp="1"/>
          </p:cNvSpPr>
          <p:nvPr>
            <p:ph idx="1"/>
          </p:nvPr>
        </p:nvSpPr>
        <p:spPr/>
        <p:txBody>
          <a:bodyPr/>
          <a:lstStyle/>
          <a:p>
            <a:r>
              <a:rPr lang="es-ES" i="1" dirty="0"/>
              <a:t>Lo peor</a:t>
            </a:r>
            <a:r>
              <a:rPr lang="es-ES" dirty="0"/>
              <a:t>:</a:t>
            </a:r>
          </a:p>
        </p:txBody>
      </p:sp>
      <p:pic>
        <p:nvPicPr>
          <p:cNvPr id="2050" name="Picture 2">
            <a:extLst>
              <a:ext uri="{FF2B5EF4-FFF2-40B4-BE49-F238E27FC236}">
                <a16:creationId xmlns:a16="http://schemas.microsoft.com/office/drawing/2014/main" id="{A595CD2A-C75F-4A28-818E-D84A84AE1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6" y="1916832"/>
            <a:ext cx="9004907"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17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DATOS ENCUESTA</a:t>
            </a:r>
          </a:p>
        </p:txBody>
      </p:sp>
      <p:sp>
        <p:nvSpPr>
          <p:cNvPr id="4" name="Marcador de contenido 3"/>
          <p:cNvSpPr>
            <a:spLocks noGrp="1"/>
          </p:cNvSpPr>
          <p:nvPr>
            <p:ph idx="1"/>
          </p:nvPr>
        </p:nvSpPr>
        <p:spPr/>
        <p:txBody>
          <a:bodyPr/>
          <a:lstStyle/>
          <a:p>
            <a:r>
              <a:rPr lang="es-ES" i="1" dirty="0"/>
              <a:t>Lo peor:</a:t>
            </a:r>
          </a:p>
          <a:p>
            <a:endParaRPr lang="es-ES" sz="1600" i="1" dirty="0"/>
          </a:p>
          <a:p>
            <a:r>
              <a:rPr lang="es-ES" sz="2200" dirty="0"/>
              <a:t>Algunas respuestas:</a:t>
            </a:r>
          </a:p>
        </p:txBody>
      </p:sp>
      <p:sp>
        <p:nvSpPr>
          <p:cNvPr id="3" name="CuadroTexto 2">
            <a:extLst>
              <a:ext uri="{FF2B5EF4-FFF2-40B4-BE49-F238E27FC236}">
                <a16:creationId xmlns:a16="http://schemas.microsoft.com/office/drawing/2014/main" id="{F707B1A6-4F6E-45C9-A0F3-741AF870BEE2}"/>
              </a:ext>
            </a:extLst>
          </p:cNvPr>
          <p:cNvSpPr txBox="1"/>
          <p:nvPr/>
        </p:nvSpPr>
        <p:spPr>
          <a:xfrm>
            <a:off x="268351" y="5068455"/>
            <a:ext cx="8640960" cy="646331"/>
          </a:xfrm>
          <a:prstGeom prst="rect">
            <a:avLst/>
          </a:prstGeom>
          <a:noFill/>
          <a:ln w="3175">
            <a:solidFill>
              <a:schemeClr val="tx1"/>
            </a:solidFill>
            <a:prstDash val="sysDot"/>
          </a:ln>
        </p:spPr>
        <p:txBody>
          <a:bodyPr wrap="square" rtlCol="0">
            <a:spAutoFit/>
          </a:bodyPr>
          <a:lstStyle/>
          <a:p>
            <a:pPr algn="just"/>
            <a:r>
              <a:rPr lang="es-ES" i="1" dirty="0">
                <a:latin typeface="Candara" panose="020E0502030303020204" pitchFamily="34" charset="0"/>
              </a:rPr>
              <a:t>La </a:t>
            </a:r>
            <a:r>
              <a:rPr lang="es-ES" i="1" dirty="0">
                <a:solidFill>
                  <a:srgbClr val="C00000"/>
                </a:solidFill>
                <a:latin typeface="Candara" panose="020E0502030303020204" pitchFamily="34" charset="0"/>
              </a:rPr>
              <a:t>docencia online</a:t>
            </a:r>
            <a:r>
              <a:rPr lang="es-ES" i="1" dirty="0">
                <a:latin typeface="Candara" panose="020E0502030303020204" pitchFamily="34" charset="0"/>
              </a:rPr>
              <a:t>. La plataforma se caía, estaba en mantenimiento muchas veces y el profesorado no sabía utilizarla.</a:t>
            </a:r>
          </a:p>
        </p:txBody>
      </p:sp>
      <p:sp>
        <p:nvSpPr>
          <p:cNvPr id="6" name="CuadroTexto 5">
            <a:extLst>
              <a:ext uri="{FF2B5EF4-FFF2-40B4-BE49-F238E27FC236}">
                <a16:creationId xmlns:a16="http://schemas.microsoft.com/office/drawing/2014/main" id="{C26FBB3C-8667-46EB-963F-249513286CC3}"/>
              </a:ext>
            </a:extLst>
          </p:cNvPr>
          <p:cNvSpPr txBox="1"/>
          <p:nvPr/>
        </p:nvSpPr>
        <p:spPr>
          <a:xfrm>
            <a:off x="272877" y="3541839"/>
            <a:ext cx="8640960" cy="923330"/>
          </a:xfrm>
          <a:prstGeom prst="rect">
            <a:avLst/>
          </a:prstGeom>
          <a:noFill/>
          <a:ln w="3175">
            <a:solidFill>
              <a:schemeClr val="tx1"/>
            </a:solidFill>
            <a:prstDash val="sysDot"/>
          </a:ln>
        </p:spPr>
        <p:txBody>
          <a:bodyPr wrap="square" rtlCol="0">
            <a:spAutoFit/>
          </a:bodyPr>
          <a:lstStyle/>
          <a:p>
            <a:pPr algn="just"/>
            <a:r>
              <a:rPr lang="es-ES" i="1" dirty="0">
                <a:latin typeface="Candara" panose="020E0502030303020204" pitchFamily="34" charset="0"/>
              </a:rPr>
              <a:t>Que bajó sustancialmente la atención que se prestaba. La </a:t>
            </a:r>
            <a:r>
              <a:rPr lang="es-ES" i="1" dirty="0">
                <a:solidFill>
                  <a:srgbClr val="C00000"/>
                </a:solidFill>
                <a:latin typeface="Candara" panose="020E0502030303020204" pitchFamily="34" charset="0"/>
              </a:rPr>
              <a:t>carga académica </a:t>
            </a:r>
            <a:r>
              <a:rPr lang="es-ES" i="1" dirty="0">
                <a:latin typeface="Candara" panose="020E0502030303020204" pitchFamily="34" charset="0"/>
              </a:rPr>
              <a:t>seguía siendo </a:t>
            </a:r>
            <a:r>
              <a:rPr lang="es-ES" i="1" dirty="0">
                <a:solidFill>
                  <a:srgbClr val="C00000"/>
                </a:solidFill>
                <a:latin typeface="Candara" panose="020E0502030303020204" pitchFamily="34" charset="0"/>
              </a:rPr>
              <a:t>igual de exigente </a:t>
            </a:r>
            <a:r>
              <a:rPr lang="es-ES" i="1" dirty="0">
                <a:latin typeface="Candara" panose="020E0502030303020204" pitchFamily="34" charset="0"/>
              </a:rPr>
              <a:t>(cosa que es comprensible pero hace que la situación sea más dura), lo mucho que afectó psicológicamente la cuarentena así como los efectos del virus…</a:t>
            </a:r>
          </a:p>
        </p:txBody>
      </p:sp>
      <p:sp>
        <p:nvSpPr>
          <p:cNvPr id="7" name="CuadroTexto 6">
            <a:extLst>
              <a:ext uri="{FF2B5EF4-FFF2-40B4-BE49-F238E27FC236}">
                <a16:creationId xmlns:a16="http://schemas.microsoft.com/office/drawing/2014/main" id="{3DD6F4BE-7CE8-4B03-AB28-51B2BD21E5C3}"/>
              </a:ext>
            </a:extLst>
          </p:cNvPr>
          <p:cNvSpPr txBox="1"/>
          <p:nvPr/>
        </p:nvSpPr>
        <p:spPr>
          <a:xfrm>
            <a:off x="272877" y="3059668"/>
            <a:ext cx="8640960" cy="369332"/>
          </a:xfrm>
          <a:prstGeom prst="rect">
            <a:avLst/>
          </a:prstGeom>
          <a:noFill/>
          <a:ln w="3175">
            <a:solidFill>
              <a:schemeClr val="tx1"/>
            </a:solidFill>
            <a:prstDash val="sysDot"/>
          </a:ln>
        </p:spPr>
        <p:txBody>
          <a:bodyPr wrap="square" rtlCol="0">
            <a:spAutoFit/>
          </a:bodyPr>
          <a:lstStyle/>
          <a:p>
            <a:pPr algn="just"/>
            <a:r>
              <a:rPr lang="es-ES" i="1" dirty="0">
                <a:solidFill>
                  <a:srgbClr val="C00000"/>
                </a:solidFill>
                <a:latin typeface="Candara" panose="020E0502030303020204" pitchFamily="34" charset="0"/>
              </a:rPr>
              <a:t>Dificultad para mantener el contacto </a:t>
            </a:r>
            <a:r>
              <a:rPr lang="es-ES" i="1" dirty="0">
                <a:latin typeface="Candara" panose="020E0502030303020204" pitchFamily="34" charset="0"/>
              </a:rPr>
              <a:t>entre alumnos y profesores.</a:t>
            </a:r>
          </a:p>
        </p:txBody>
      </p:sp>
      <p:sp>
        <p:nvSpPr>
          <p:cNvPr id="8" name="CuadroTexto 7">
            <a:extLst>
              <a:ext uri="{FF2B5EF4-FFF2-40B4-BE49-F238E27FC236}">
                <a16:creationId xmlns:a16="http://schemas.microsoft.com/office/drawing/2014/main" id="{370F2179-6E7E-4395-90AE-C1188D5CE79C}"/>
              </a:ext>
            </a:extLst>
          </p:cNvPr>
          <p:cNvSpPr txBox="1"/>
          <p:nvPr/>
        </p:nvSpPr>
        <p:spPr>
          <a:xfrm>
            <a:off x="268351" y="4585818"/>
            <a:ext cx="8640960" cy="369332"/>
          </a:xfrm>
          <a:prstGeom prst="rect">
            <a:avLst/>
          </a:prstGeom>
          <a:noFill/>
          <a:ln w="3175">
            <a:solidFill>
              <a:schemeClr val="tx1"/>
            </a:solidFill>
            <a:prstDash val="sysDot"/>
          </a:ln>
        </p:spPr>
        <p:txBody>
          <a:bodyPr wrap="square" rtlCol="0">
            <a:spAutoFit/>
          </a:bodyPr>
          <a:lstStyle/>
          <a:p>
            <a:pPr algn="just"/>
            <a:r>
              <a:rPr lang="es-ES" i="1" dirty="0">
                <a:latin typeface="Candara" panose="020E0502030303020204" pitchFamily="34" charset="0"/>
              </a:rPr>
              <a:t>El tener </a:t>
            </a:r>
            <a:r>
              <a:rPr lang="es-ES" i="1" dirty="0">
                <a:solidFill>
                  <a:srgbClr val="C00000"/>
                </a:solidFill>
                <a:latin typeface="Candara" panose="020E0502030303020204" pitchFamily="34" charset="0"/>
              </a:rPr>
              <a:t>un mismo entorno para estudiar</a:t>
            </a:r>
            <a:r>
              <a:rPr lang="es-ES" i="1" dirty="0">
                <a:latin typeface="Candara" panose="020E0502030303020204" pitchFamily="34" charset="0"/>
              </a:rPr>
              <a:t>, estar en clase, pasar el tiempo y descansar.</a:t>
            </a:r>
          </a:p>
        </p:txBody>
      </p:sp>
      <p:sp>
        <p:nvSpPr>
          <p:cNvPr id="9" name="CuadroTexto 8">
            <a:extLst>
              <a:ext uri="{FF2B5EF4-FFF2-40B4-BE49-F238E27FC236}">
                <a16:creationId xmlns:a16="http://schemas.microsoft.com/office/drawing/2014/main" id="{94D038A4-D701-4393-9358-EAABE3614FE0}"/>
              </a:ext>
            </a:extLst>
          </p:cNvPr>
          <p:cNvSpPr txBox="1"/>
          <p:nvPr/>
        </p:nvSpPr>
        <p:spPr>
          <a:xfrm>
            <a:off x="272877" y="2577031"/>
            <a:ext cx="8640960" cy="369332"/>
          </a:xfrm>
          <a:prstGeom prst="rect">
            <a:avLst/>
          </a:prstGeom>
          <a:noFill/>
          <a:ln w="3175">
            <a:solidFill>
              <a:schemeClr val="tx1"/>
            </a:solidFill>
            <a:prstDash val="sysDot"/>
          </a:ln>
        </p:spPr>
        <p:txBody>
          <a:bodyPr wrap="square" rtlCol="0">
            <a:spAutoFit/>
          </a:bodyPr>
          <a:lstStyle/>
          <a:p>
            <a:pPr algn="just"/>
            <a:r>
              <a:rPr lang="es-ES" i="1" dirty="0">
                <a:latin typeface="Candara" panose="020E0502030303020204" pitchFamily="34" charset="0"/>
              </a:rPr>
              <a:t>La </a:t>
            </a:r>
            <a:r>
              <a:rPr lang="es-ES" i="1" dirty="0">
                <a:solidFill>
                  <a:srgbClr val="C00000"/>
                </a:solidFill>
                <a:latin typeface="Candara" panose="020E0502030303020204" pitchFamily="34" charset="0"/>
              </a:rPr>
              <a:t>pérdida de contacto humano </a:t>
            </a:r>
            <a:r>
              <a:rPr lang="es-ES" i="1" dirty="0">
                <a:latin typeface="Candara" panose="020E0502030303020204" pitchFamily="34" charset="0"/>
              </a:rPr>
              <a:t>entre pares.</a:t>
            </a:r>
          </a:p>
        </p:txBody>
      </p:sp>
    </p:spTree>
    <p:extLst>
      <p:ext uri="{BB962C8B-B14F-4D97-AF65-F5344CB8AC3E}">
        <p14:creationId xmlns:p14="http://schemas.microsoft.com/office/powerpoint/2010/main" val="272203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DATOS ENCUESTA</a:t>
            </a:r>
          </a:p>
        </p:txBody>
      </p:sp>
      <p:graphicFrame>
        <p:nvGraphicFramePr>
          <p:cNvPr id="10" name="Gráfico 9"/>
          <p:cNvGraphicFramePr/>
          <p:nvPr/>
        </p:nvGraphicFramePr>
        <p:xfrm>
          <a:off x="251520" y="1916832"/>
          <a:ext cx="4392488" cy="2595736"/>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ángulo 10"/>
          <p:cNvSpPr/>
          <p:nvPr/>
        </p:nvSpPr>
        <p:spPr>
          <a:xfrm>
            <a:off x="539552" y="1362020"/>
            <a:ext cx="3946850" cy="369332"/>
          </a:xfrm>
          <a:prstGeom prst="rect">
            <a:avLst/>
          </a:prstGeom>
        </p:spPr>
        <p:txBody>
          <a:bodyPr wrap="non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Nivel de AFECTACIÓN emocional-ANTES </a:t>
            </a:r>
            <a:endParaRPr lang="es-ES" dirty="0"/>
          </a:p>
        </p:txBody>
      </p:sp>
      <p:sp>
        <p:nvSpPr>
          <p:cNvPr id="12" name="Rectángulo 11"/>
          <p:cNvSpPr/>
          <p:nvPr/>
        </p:nvSpPr>
        <p:spPr>
          <a:xfrm>
            <a:off x="4932040" y="1362020"/>
            <a:ext cx="3953583" cy="369332"/>
          </a:xfrm>
          <a:prstGeom prst="rect">
            <a:avLst/>
          </a:prstGeom>
        </p:spPr>
        <p:txBody>
          <a:bodyPr wrap="non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Nivel de BIENESTAR emocional-DESPUÉS</a:t>
            </a:r>
            <a:endParaRPr lang="es-ES" dirty="0"/>
          </a:p>
        </p:txBody>
      </p:sp>
      <p:graphicFrame>
        <p:nvGraphicFramePr>
          <p:cNvPr id="13" name="Gráfico 12"/>
          <p:cNvGraphicFramePr/>
          <p:nvPr/>
        </p:nvGraphicFramePr>
        <p:xfrm>
          <a:off x="4788024" y="2060848"/>
          <a:ext cx="3960440"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2"/>
          <p:cNvSpPr txBox="1"/>
          <p:nvPr/>
        </p:nvSpPr>
        <p:spPr>
          <a:xfrm>
            <a:off x="323528" y="4485788"/>
            <a:ext cx="4095993" cy="369332"/>
          </a:xfrm>
          <a:prstGeom prst="rect">
            <a:avLst/>
          </a:prstGeom>
          <a:noFill/>
        </p:spPr>
        <p:txBody>
          <a:bodyPr wrap="none" rtlCol="0">
            <a:spAutoFit/>
          </a:bodyPr>
          <a:lstStyle/>
          <a:p>
            <a:r>
              <a:rPr lang="es-ES" dirty="0">
                <a:latin typeface="Candara" panose="020E0502030303020204" pitchFamily="34" charset="0"/>
              </a:rPr>
              <a:t>Casi un 30% señalan estar muy afectados</a:t>
            </a:r>
          </a:p>
        </p:txBody>
      </p:sp>
      <p:sp>
        <p:nvSpPr>
          <p:cNvPr id="4" name="CuadroTexto 3"/>
          <p:cNvSpPr txBox="1"/>
          <p:nvPr/>
        </p:nvSpPr>
        <p:spPr>
          <a:xfrm>
            <a:off x="4644008" y="4468470"/>
            <a:ext cx="4248472" cy="830997"/>
          </a:xfrm>
          <a:prstGeom prst="rect">
            <a:avLst/>
          </a:prstGeom>
          <a:noFill/>
        </p:spPr>
        <p:txBody>
          <a:bodyPr wrap="square" rtlCol="0">
            <a:spAutoFit/>
          </a:bodyPr>
          <a:lstStyle/>
          <a:p>
            <a:pPr algn="ctr"/>
            <a:r>
              <a:rPr lang="es-ES" sz="1600" dirty="0">
                <a:latin typeface="Candara" panose="020E0502030303020204" pitchFamily="34" charset="0"/>
              </a:rPr>
              <a:t>Se mantiene un 10% de muy afectados; </a:t>
            </a:r>
          </a:p>
          <a:p>
            <a:pPr algn="ctr"/>
            <a:r>
              <a:rPr lang="es-ES" sz="1600" dirty="0">
                <a:latin typeface="Candara" panose="020E0502030303020204" pitchFamily="34" charset="0"/>
              </a:rPr>
              <a:t>pasan de 14 a un 47% los que se sienten muy bien.</a:t>
            </a:r>
          </a:p>
        </p:txBody>
      </p:sp>
    </p:spTree>
    <p:extLst>
      <p:ext uri="{BB962C8B-B14F-4D97-AF65-F5344CB8AC3E}">
        <p14:creationId xmlns:p14="http://schemas.microsoft.com/office/powerpoint/2010/main" val="2709666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73719" y="404664"/>
            <a:ext cx="6084564" cy="1143000"/>
          </a:xfrm>
        </p:spPr>
        <p:txBody>
          <a:bodyPr/>
          <a:lstStyle/>
          <a:p>
            <a:r>
              <a:rPr lang="es-ES" dirty="0"/>
              <a:t>METODOLOGÍA FOCUS GROUP</a:t>
            </a:r>
            <a:br>
              <a:rPr lang="es-ES" dirty="0"/>
            </a:br>
            <a:r>
              <a:rPr lang="es-ES" sz="1800" dirty="0"/>
              <a:t>CRITERIOS PARA LA GESTIÓN</a:t>
            </a:r>
            <a:br>
              <a:rPr lang="es-ES" sz="1800" dirty="0"/>
            </a:br>
            <a:r>
              <a:rPr lang="es-ES" dirty="0"/>
              <a:t> </a:t>
            </a:r>
            <a:br>
              <a:rPr lang="es-ES" dirty="0"/>
            </a:br>
            <a:endParaRPr lang="es-ES" dirty="0"/>
          </a:p>
        </p:txBody>
      </p:sp>
      <p:sp>
        <p:nvSpPr>
          <p:cNvPr id="3" name="Marcador de contenido 2"/>
          <p:cNvSpPr>
            <a:spLocks noGrp="1"/>
          </p:cNvSpPr>
          <p:nvPr>
            <p:ph idx="1"/>
          </p:nvPr>
        </p:nvSpPr>
        <p:spPr>
          <a:xfrm>
            <a:off x="3419872" y="1176540"/>
            <a:ext cx="5472608" cy="4536504"/>
          </a:xfrm>
        </p:spPr>
        <p:txBody>
          <a:bodyPr/>
          <a:lstStyle/>
          <a:p>
            <a:pPr marL="342900" lvl="0" indent="-342900">
              <a:buFont typeface="Wingdings" panose="05000000000000000000" pitchFamily="2" charset="2"/>
              <a:buChar char="Ø"/>
            </a:pPr>
            <a:r>
              <a:rPr lang="es-ES" sz="1800" dirty="0"/>
              <a:t>Estudiantes de 3º Grado de la Universidad.</a:t>
            </a:r>
          </a:p>
          <a:p>
            <a:pPr marL="342900" lvl="0" indent="-342900">
              <a:buFont typeface="Wingdings" panose="05000000000000000000" pitchFamily="2" charset="2"/>
              <a:buChar char="Ø"/>
            </a:pPr>
            <a:r>
              <a:rPr lang="es-ES" sz="1800" dirty="0"/>
              <a:t>Número de participantes mínimo y máximo: De 8 a 12 incluyendo 2 facilitadores.</a:t>
            </a:r>
          </a:p>
          <a:p>
            <a:pPr marL="342900" lvl="0" indent="-342900">
              <a:buFont typeface="Wingdings" panose="05000000000000000000" pitchFamily="2" charset="2"/>
              <a:buChar char="Ø"/>
            </a:pPr>
            <a:r>
              <a:rPr lang="es-ES" sz="1800" dirty="0"/>
              <a:t>Formato: presencial.</a:t>
            </a:r>
          </a:p>
          <a:p>
            <a:pPr marL="342900" lvl="0" indent="-342900">
              <a:buFont typeface="Wingdings" panose="05000000000000000000" pitchFamily="2" charset="2"/>
              <a:buChar char="Ø"/>
            </a:pPr>
            <a:r>
              <a:rPr lang="es-ES" sz="1800" dirty="0"/>
              <a:t>Lugar de realización: Cumplimiento normas Covid, posibilidad de presentar en power point y realizar grupos de trabajo.</a:t>
            </a:r>
          </a:p>
          <a:p>
            <a:pPr marL="342900" lvl="0" indent="-342900">
              <a:buFont typeface="Wingdings" panose="05000000000000000000" pitchFamily="2" charset="2"/>
              <a:buChar char="Ø"/>
            </a:pPr>
            <a:r>
              <a:rPr lang="es-ES" sz="1800" dirty="0"/>
              <a:t>Duración: 1 hora y media. </a:t>
            </a:r>
          </a:p>
          <a:p>
            <a:pPr marL="342900" lvl="0" indent="-342900">
              <a:buFont typeface="Wingdings" panose="05000000000000000000" pitchFamily="2" charset="2"/>
              <a:buChar char="Ø"/>
            </a:pPr>
            <a:r>
              <a:rPr lang="es-ES" sz="1800" dirty="0"/>
              <a:t>Facilitadores: ACPUA</a:t>
            </a:r>
          </a:p>
          <a:p>
            <a:pPr marL="342900" lvl="0" indent="-342900">
              <a:buFont typeface="Wingdings" panose="05000000000000000000" pitchFamily="2" charset="2"/>
              <a:buChar char="Ø"/>
            </a:pPr>
            <a:r>
              <a:rPr lang="es-ES" sz="1800" dirty="0"/>
              <a:t>Recogida de datos: Al pertenecer al área de prospectiva de la Agencia (no evaluativa), se procederá a analizar los datos cualitativos recibidos, de forma general, extraídos de todos los </a:t>
            </a:r>
            <a:r>
              <a:rPr lang="es-ES" sz="1800" dirty="0" err="1"/>
              <a:t>focus</a:t>
            </a:r>
            <a:r>
              <a:rPr lang="es-ES" sz="1800" dirty="0"/>
              <a:t> </a:t>
            </a:r>
            <a:r>
              <a:rPr lang="es-ES" sz="1800" dirty="0" err="1" smtClean="0"/>
              <a:t>groups</a:t>
            </a:r>
            <a:r>
              <a:rPr lang="es-ES" sz="1800" dirty="0" smtClean="0"/>
              <a:t> </a:t>
            </a:r>
            <a:r>
              <a:rPr lang="es-ES" sz="1800" dirty="0"/>
              <a:t>desarrollados.</a:t>
            </a:r>
          </a:p>
          <a:p>
            <a:endParaRPr lang="es-ES"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412776"/>
            <a:ext cx="3138389" cy="4437112"/>
          </a:xfrm>
          <a:prstGeom prst="rect">
            <a:avLst/>
          </a:prstGeom>
        </p:spPr>
      </p:pic>
    </p:spTree>
    <p:extLst>
      <p:ext uri="{BB962C8B-B14F-4D97-AF65-F5344CB8AC3E}">
        <p14:creationId xmlns:p14="http://schemas.microsoft.com/office/powerpoint/2010/main" val="3244785392"/>
      </p:ext>
    </p:extLst>
  </p:cSld>
  <p:clrMapOvr>
    <a:masterClrMapping/>
  </p:clrMapOvr>
  <p:timing>
    <p:tnLst>
      <p:par>
        <p:cTn id="1" dur="indefinite" restart="never" nodeType="tmRoot"/>
      </p:par>
    </p:tnLst>
  </p:timing>
  <p:extLst mod="1">
    <p:ext uri="{6950BFC3-D8DA-4A85-94F7-54DA5524770B}">
      <p188:commentRel xmlns:p188="http://schemas.microsoft.com/office/powerpoint/2018/8/main" xmlns=""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PARTICIPANTES </a:t>
            </a:r>
            <a:r>
              <a:rPr lang="es-ES" dirty="0" smtClean="0"/>
              <a:t>FOCUS GROUPS</a:t>
            </a:r>
            <a:endParaRPr lang="es-ES" dirty="0"/>
          </a:p>
        </p:txBody>
      </p:sp>
      <p:pic>
        <p:nvPicPr>
          <p:cNvPr id="4" name="0 Imagen"/>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896" y="1198063"/>
            <a:ext cx="8734425" cy="1236781"/>
          </a:xfrm>
          <a:prstGeom prst="rect">
            <a:avLst/>
          </a:prstGeom>
        </p:spPr>
      </p:pic>
      <p:pic>
        <p:nvPicPr>
          <p:cNvPr id="5" name="Imagen 4" descr="C:\Users\JuanAntonio\Downloads\IMG-0449.jpg"/>
          <p:cNvPicPr/>
          <p:nvPr/>
        </p:nvPicPr>
        <p:blipFill>
          <a:blip r:embed="rId3"/>
          <a:srcRect/>
          <a:stretch>
            <a:fillRect/>
          </a:stretch>
        </p:blipFill>
        <p:spPr bwMode="auto">
          <a:xfrm>
            <a:off x="6896" y="2708921"/>
            <a:ext cx="8885584" cy="1152128"/>
          </a:xfrm>
          <a:prstGeom prst="rect">
            <a:avLst/>
          </a:prstGeom>
          <a:noFill/>
          <a:ln w="9525">
            <a:noFill/>
            <a:miter lim="800000"/>
            <a:headEnd/>
            <a:tailEnd/>
          </a:ln>
        </p:spPr>
      </p:pic>
      <p:pic>
        <p:nvPicPr>
          <p:cNvPr id="6" name="0 Imagen"/>
          <p:cNvPicPr/>
          <p:nvPr/>
        </p:nvPicPr>
        <p:blipFill>
          <a:blip r:embed="rId4">
            <a:extLst>
              <a:ext uri="{28A0092B-C50C-407E-A947-70E740481C1C}">
                <a14:useLocalDpi xmlns:a14="http://schemas.microsoft.com/office/drawing/2010/main" val="0"/>
              </a:ext>
            </a:extLst>
          </a:blip>
          <a:stretch>
            <a:fillRect/>
          </a:stretch>
        </p:blipFill>
        <p:spPr>
          <a:xfrm>
            <a:off x="107504" y="4365104"/>
            <a:ext cx="8784976" cy="1152128"/>
          </a:xfrm>
          <a:prstGeom prst="rect">
            <a:avLst/>
          </a:prstGeom>
        </p:spPr>
      </p:pic>
    </p:spTree>
    <p:extLst>
      <p:ext uri="{BB962C8B-B14F-4D97-AF65-F5344CB8AC3E}">
        <p14:creationId xmlns:p14="http://schemas.microsoft.com/office/powerpoint/2010/main" val="2427196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548958" y="188640"/>
            <a:ext cx="5100435" cy="1231106"/>
          </a:xfrm>
          <a:prstGeom prst="rect">
            <a:avLst/>
          </a:prstGeom>
        </p:spPr>
        <p:txBody>
          <a:bodyPr wrap="none">
            <a:spAutoFit/>
          </a:bodyPr>
          <a:lstStyle/>
          <a:p>
            <a:pPr algn="r"/>
            <a:r>
              <a:rPr lang="es-ES" sz="2800" b="1" dirty="0">
                <a:latin typeface="Candara" panose="020E0502030303020204" pitchFamily="34" charset="0"/>
              </a:rPr>
              <a:t>METODOLOGÍA FOCUS </a:t>
            </a:r>
            <a:r>
              <a:rPr lang="es-ES" sz="2800" b="1" dirty="0" smtClean="0">
                <a:latin typeface="Candara" panose="020E0502030303020204" pitchFamily="34" charset="0"/>
              </a:rPr>
              <a:t>GROUP</a:t>
            </a:r>
            <a:endParaRPr lang="es-ES" sz="2800" b="1" dirty="0">
              <a:latin typeface="Candara" panose="020E0502030303020204" pitchFamily="34" charset="0"/>
            </a:endParaRPr>
          </a:p>
          <a:p>
            <a:pPr algn="r"/>
            <a:r>
              <a:rPr lang="es-ES" b="1" dirty="0">
                <a:latin typeface="Candara" panose="020E0502030303020204" pitchFamily="34" charset="0"/>
              </a:rPr>
              <a:t>ESTRUCTURA DE CADA SESIÓN</a:t>
            </a:r>
            <a:endParaRPr lang="es-ES" dirty="0">
              <a:latin typeface="Candara" panose="020E0502030303020204" pitchFamily="34" charset="0"/>
            </a:endParaRPr>
          </a:p>
          <a:p>
            <a:pPr algn="r"/>
            <a:r>
              <a:rPr lang="es-ES" sz="2800" b="1" dirty="0">
                <a:latin typeface="Candara" panose="020E0502030303020204" pitchFamily="34" charset="0"/>
              </a:rPr>
              <a:t> </a:t>
            </a:r>
          </a:p>
        </p:txBody>
      </p:sp>
      <p:sp>
        <p:nvSpPr>
          <p:cNvPr id="6" name="Rectángulo 5"/>
          <p:cNvSpPr/>
          <p:nvPr/>
        </p:nvSpPr>
        <p:spPr>
          <a:xfrm>
            <a:off x="107504" y="1124744"/>
            <a:ext cx="5112568" cy="3743461"/>
          </a:xfrm>
          <a:prstGeom prst="rect">
            <a:avLst/>
          </a:prstGeom>
        </p:spPr>
        <p:txBody>
          <a:bodyPr wrap="square">
            <a:spAutoFit/>
          </a:bodyPr>
          <a:lstStyle/>
          <a:p>
            <a:r>
              <a:rPr lang="es-ES" b="1" dirty="0">
                <a:latin typeface="Candara" panose="020E0502030303020204" pitchFamily="34" charset="0"/>
              </a:rPr>
              <a:t>Introducción de parte de la ACPUA (30´)</a:t>
            </a:r>
          </a:p>
          <a:p>
            <a:r>
              <a:rPr lang="es-ES" dirty="0">
                <a:latin typeface="Candara" panose="020E0502030303020204" pitchFamily="34" charset="0"/>
              </a:rPr>
              <a:t>Dinámica de presentaciones </a:t>
            </a:r>
          </a:p>
          <a:p>
            <a:r>
              <a:rPr lang="es-ES" dirty="0">
                <a:latin typeface="Candara" panose="020E0502030303020204" pitchFamily="34" charset="0"/>
              </a:rPr>
              <a:t>Resumen de la encuesta: lo mejor y lo peor de 	la experiencia en pandemia</a:t>
            </a:r>
          </a:p>
          <a:p>
            <a:r>
              <a:rPr lang="es-ES" b="1" dirty="0">
                <a:latin typeface="Candara" panose="020E0502030303020204" pitchFamily="34" charset="0"/>
              </a:rPr>
              <a:t>Preguntas clave para mejorar la información</a:t>
            </a:r>
            <a:r>
              <a:rPr lang="es-ES" dirty="0">
                <a:latin typeface="Candara" panose="020E0502030303020204" pitchFamily="34" charset="0"/>
              </a:rPr>
              <a:t> </a:t>
            </a:r>
            <a:r>
              <a:rPr lang="es-ES" b="1" dirty="0">
                <a:latin typeface="Candara" panose="020E0502030303020204" pitchFamily="34" charset="0"/>
              </a:rPr>
              <a:t>(30´)</a:t>
            </a:r>
            <a:endParaRPr lang="es-ES" dirty="0">
              <a:latin typeface="Candara" panose="020E0502030303020204" pitchFamily="34" charset="0"/>
            </a:endParaRPr>
          </a:p>
          <a:p>
            <a:r>
              <a:rPr lang="es-ES" dirty="0">
                <a:latin typeface="Candara" panose="020E0502030303020204" pitchFamily="34" charset="0"/>
              </a:rPr>
              <a:t>3 grupos de trabajo</a:t>
            </a:r>
          </a:p>
          <a:p>
            <a:r>
              <a:rPr lang="es-ES" dirty="0">
                <a:latin typeface="Candara" panose="020E0502030303020204" pitchFamily="34" charset="0"/>
              </a:rPr>
              <a:t>Mantenimiento de las adaptaciones docentes</a:t>
            </a:r>
          </a:p>
          <a:p>
            <a:r>
              <a:rPr lang="es-ES" dirty="0">
                <a:latin typeface="Candara" panose="020E0502030303020204" pitchFamily="34" charset="0"/>
              </a:rPr>
              <a:t>Comunicación profesorado-estudiantado</a:t>
            </a:r>
          </a:p>
          <a:p>
            <a:r>
              <a:rPr lang="es-ES" dirty="0">
                <a:latin typeface="Candara" panose="020E0502030303020204" pitchFamily="34" charset="0"/>
              </a:rPr>
              <a:t>Afectación emocional</a:t>
            </a:r>
          </a:p>
          <a:p>
            <a:r>
              <a:rPr lang="es-ES" b="1" dirty="0">
                <a:latin typeface="Candara" panose="020E0502030303020204" pitchFamily="34" charset="0"/>
              </a:rPr>
              <a:t>Puesta en común (30´)</a:t>
            </a:r>
          </a:p>
          <a:p>
            <a:r>
              <a:rPr lang="es-ES" b="1" dirty="0">
                <a:latin typeface="Candara" panose="020E0502030303020204" pitchFamily="34" charset="0"/>
              </a:rPr>
              <a:t>Cierre </a:t>
            </a:r>
          </a:p>
          <a:p>
            <a:r>
              <a:rPr lang="es-ES" sz="2000" dirty="0">
                <a:latin typeface="Candara" panose="020E0502030303020204" pitchFamily="34" charset="0"/>
              </a:rPr>
              <a:t> </a:t>
            </a:r>
          </a:p>
          <a:p>
            <a:pPr lvl="0" algn="just">
              <a:lnSpc>
                <a:spcPct val="107000"/>
              </a:lnSpc>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1190" r="14677" b="32860"/>
          <a:stretch/>
        </p:blipFill>
        <p:spPr>
          <a:xfrm>
            <a:off x="2483768" y="3861048"/>
            <a:ext cx="4392488" cy="2160240"/>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158957"/>
            <a:ext cx="3635896" cy="2726922"/>
          </a:xfrm>
          <a:prstGeom prst="rect">
            <a:avLst/>
          </a:prstGeom>
        </p:spPr>
      </p:pic>
    </p:spTree>
    <p:extLst>
      <p:ext uri="{BB962C8B-B14F-4D97-AF65-F5344CB8AC3E}">
        <p14:creationId xmlns:p14="http://schemas.microsoft.com/office/powerpoint/2010/main" val="1484579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PUESTA EN COMÚN</a:t>
            </a:r>
          </a:p>
        </p:txBody>
      </p:sp>
      <p:sp>
        <p:nvSpPr>
          <p:cNvPr id="3" name="Marcador de contenido 2"/>
          <p:cNvSpPr>
            <a:spLocks noGrp="1"/>
          </p:cNvSpPr>
          <p:nvPr>
            <p:ph idx="1"/>
          </p:nvPr>
        </p:nvSpPr>
        <p:spPr/>
        <p:txBody>
          <a:bodyPr/>
          <a:lstStyle/>
          <a:p>
            <a:pPr algn="ctr"/>
            <a:r>
              <a:rPr lang="es-ES" sz="1400" b="1" dirty="0"/>
              <a:t>GRUPO 1</a:t>
            </a:r>
            <a:r>
              <a:rPr lang="es-ES" sz="1400" dirty="0"/>
              <a:t>: </a:t>
            </a:r>
            <a:r>
              <a:rPr lang="es-ES" sz="1400" b="1" dirty="0"/>
              <a:t>Mantenimiento de las adaptaciones docentes</a:t>
            </a:r>
            <a:endParaRPr lang="es-ES" sz="1400" dirty="0"/>
          </a:p>
          <a:p>
            <a:pPr algn="ctr"/>
            <a:r>
              <a:rPr lang="es-ES" sz="1400" dirty="0">
                <a:solidFill>
                  <a:schemeClr val="accent2"/>
                </a:solidFill>
              </a:rPr>
              <a:t>1.a. ¿Cómo se ha adaptado la docencia? (lo más común)</a:t>
            </a:r>
          </a:p>
          <a:p>
            <a:pPr algn="ctr"/>
            <a:r>
              <a:rPr lang="es-ES" sz="1400" dirty="0">
                <a:solidFill>
                  <a:schemeClr val="accent6">
                    <a:lumMod val="75000"/>
                  </a:schemeClr>
                </a:solidFill>
              </a:rPr>
              <a:t>1.b. ¿Qué recursos deberían mantenerse?</a:t>
            </a:r>
          </a:p>
          <a:p>
            <a:pPr algn="ctr"/>
            <a:r>
              <a:rPr lang="es-ES" sz="1400" b="1" dirty="0"/>
              <a:t>GRUPO 2</a:t>
            </a:r>
            <a:r>
              <a:rPr lang="es-ES" sz="1400" dirty="0"/>
              <a:t>:</a:t>
            </a:r>
            <a:r>
              <a:rPr lang="es-ES" sz="1400" b="1" dirty="0"/>
              <a:t> Comunicación profesorado-estudiantado</a:t>
            </a:r>
            <a:endParaRPr lang="es-ES" sz="1400" dirty="0"/>
          </a:p>
          <a:p>
            <a:pPr algn="ctr"/>
            <a:r>
              <a:rPr lang="es-ES" sz="1400" dirty="0">
                <a:solidFill>
                  <a:schemeClr val="accent2"/>
                </a:solidFill>
              </a:rPr>
              <a:t>2.a. ¿Cómo ha sido la comunicación con el profesorado? (lo más común)</a:t>
            </a:r>
          </a:p>
          <a:p>
            <a:pPr algn="ctr"/>
            <a:r>
              <a:rPr lang="es-ES" sz="1400" dirty="0">
                <a:solidFill>
                  <a:schemeClr val="accent6">
                    <a:lumMod val="75000"/>
                  </a:schemeClr>
                </a:solidFill>
              </a:rPr>
              <a:t>2.b. ¿Qué modalidades de comunicación deberían mantenerse?</a:t>
            </a:r>
          </a:p>
          <a:p>
            <a:pPr algn="ctr"/>
            <a:r>
              <a:rPr lang="es-ES" sz="1400" b="1" dirty="0"/>
              <a:t>GRUPO 3</a:t>
            </a:r>
            <a:r>
              <a:rPr lang="es-ES" sz="1400" dirty="0"/>
              <a:t>:</a:t>
            </a:r>
            <a:r>
              <a:rPr lang="es-ES" sz="1400" b="1" dirty="0"/>
              <a:t> Afectación emocional</a:t>
            </a:r>
            <a:endParaRPr lang="es-ES" sz="1400" dirty="0"/>
          </a:p>
          <a:p>
            <a:pPr algn="ctr"/>
            <a:r>
              <a:rPr lang="es-ES" sz="1400" dirty="0">
                <a:solidFill>
                  <a:schemeClr val="accent2"/>
                </a:solidFill>
              </a:rPr>
              <a:t>3.a. ¿Qué situaciones ha vivido el estudiantado? (las vivencias más comunes)</a:t>
            </a:r>
          </a:p>
          <a:p>
            <a:pPr algn="ctr"/>
            <a:r>
              <a:rPr lang="es-ES" sz="1400" dirty="0">
                <a:solidFill>
                  <a:schemeClr val="accent6">
                    <a:lumMod val="75000"/>
                  </a:schemeClr>
                </a:solidFill>
              </a:rPr>
              <a:t>3.b. ¿Qué recursos/proyectos son necesarios para la mejora?</a:t>
            </a:r>
          </a:p>
          <a:p>
            <a:endParaRPr lang="es-ES" sz="1400" dirty="0">
              <a:solidFill>
                <a:schemeClr val="accent6">
                  <a:lumMod val="75000"/>
                </a:schemeClr>
              </a:solidFill>
            </a:endParaRPr>
          </a:p>
          <a:p>
            <a:endParaRPr lang="es-ES" sz="1400" dirty="0"/>
          </a:p>
          <a:p>
            <a:endParaRPr lang="es-ES" sz="1200" dirty="0"/>
          </a:p>
          <a:p>
            <a:endParaRPr lang="es-ES" sz="1200" dirty="0"/>
          </a:p>
        </p:txBody>
      </p:sp>
      <p:pic>
        <p:nvPicPr>
          <p:cNvPr id="4" name="Imagen 3"/>
          <p:cNvPicPr>
            <a:picLocks noChangeAspect="1"/>
          </p:cNvPicPr>
          <p:nvPr/>
        </p:nvPicPr>
        <p:blipFill rotWithShape="1">
          <a:blip r:embed="rId2">
            <a:extLst>
              <a:ext uri="{BEBA8EAE-BF5A-486C-A8C5-ECC9F3942E4B}">
                <a14:imgProps xmlns:a14="http://schemas.microsoft.com/office/drawing/2010/main">
                  <a14:imgLayer r:embed="rId3">
                    <a14:imgEffect>
                      <a14:artisticCrisscrossEtching trans="79000"/>
                    </a14:imgEffect>
                  </a14:imgLayer>
                </a14:imgProps>
              </a:ext>
              <a:ext uri="{28A0092B-C50C-407E-A947-70E740481C1C}">
                <a14:useLocalDpi xmlns:a14="http://schemas.microsoft.com/office/drawing/2010/main" val="0"/>
              </a:ext>
            </a:extLst>
          </a:blip>
          <a:srcRect l="13752" t="8646" r="17492" b="5495"/>
          <a:stretch/>
        </p:blipFill>
        <p:spPr>
          <a:xfrm>
            <a:off x="4211960" y="260648"/>
            <a:ext cx="765665" cy="765666"/>
          </a:xfrm>
          <a:prstGeom prst="rect">
            <a:avLst/>
          </a:prstGeom>
        </p:spPr>
      </p:pic>
      <p:pic>
        <p:nvPicPr>
          <p:cNvPr id="5" name="Imagen 4"/>
          <p:cNvPicPr>
            <a:picLocks noChangeAspect="1"/>
          </p:cNvPicPr>
          <p:nvPr/>
        </p:nvPicPr>
        <p:blipFill rotWithShape="1">
          <a:blip r:embed="rId4" cstate="print">
            <a:extLst>
              <a:ext uri="{28A0092B-C50C-407E-A947-70E740481C1C}">
                <a14:useLocalDpi xmlns:a14="http://schemas.microsoft.com/office/drawing/2010/main" val="0"/>
              </a:ext>
            </a:extLst>
          </a:blip>
          <a:srcRect l="1258" t="25160" r="3136" b="12780"/>
          <a:stretch/>
        </p:blipFill>
        <p:spPr>
          <a:xfrm>
            <a:off x="2302213" y="3665236"/>
            <a:ext cx="4585158" cy="2232248"/>
          </a:xfrm>
          <a:prstGeom prst="rect">
            <a:avLst/>
          </a:prstGeom>
        </p:spPr>
      </p:pic>
      <p:sp>
        <p:nvSpPr>
          <p:cNvPr id="6" name="Rectángulo 5">
            <a:extLst>
              <a:ext uri="{FF2B5EF4-FFF2-40B4-BE49-F238E27FC236}">
                <a16:creationId xmlns:a16="http://schemas.microsoft.com/office/drawing/2014/main" id="{3688AE15-142C-5BE8-4F6C-13B2BB1ED917}"/>
              </a:ext>
            </a:extLst>
          </p:cNvPr>
          <p:cNvSpPr/>
          <p:nvPr/>
        </p:nvSpPr>
        <p:spPr>
          <a:xfrm>
            <a:off x="-1044624" y="4344182"/>
            <a:ext cx="4286751" cy="461665"/>
          </a:xfrm>
          <a:prstGeom prst="rect">
            <a:avLst/>
          </a:prstGeom>
          <a:noFill/>
        </p:spPr>
        <p:txBody>
          <a:bodyPr wrap="square" lIns="91440" tIns="45720" rIns="91440" bIns="45720">
            <a:spAutoFit/>
          </a:bodyPr>
          <a:lstStyle/>
          <a:p>
            <a:pPr algn="ctr"/>
            <a:r>
              <a:rPr lang="es-ES" sz="2400" b="1" cap="none" spc="0" dirty="0">
                <a:ln w="22225">
                  <a:solidFill>
                    <a:schemeClr val="accent2"/>
                  </a:solidFill>
                  <a:prstDash val="solid"/>
                </a:ln>
                <a:solidFill>
                  <a:schemeClr val="accent2">
                    <a:lumMod val="40000"/>
                    <a:lumOff val="60000"/>
                  </a:schemeClr>
                </a:solidFill>
                <a:effectLst/>
              </a:rPr>
              <a:t>Diagnóstico</a:t>
            </a:r>
          </a:p>
        </p:txBody>
      </p:sp>
      <p:sp>
        <p:nvSpPr>
          <p:cNvPr id="7" name="Rectángulo 6">
            <a:extLst>
              <a:ext uri="{FF2B5EF4-FFF2-40B4-BE49-F238E27FC236}">
                <a16:creationId xmlns:a16="http://schemas.microsoft.com/office/drawing/2014/main" id="{D8294149-AAEF-2993-3F2D-5B9345DFE726}"/>
              </a:ext>
            </a:extLst>
          </p:cNvPr>
          <p:cNvSpPr/>
          <p:nvPr/>
        </p:nvSpPr>
        <p:spPr>
          <a:xfrm>
            <a:off x="5867592" y="4344182"/>
            <a:ext cx="4286751" cy="461665"/>
          </a:xfrm>
          <a:prstGeom prst="rect">
            <a:avLst/>
          </a:prstGeom>
          <a:noFill/>
        </p:spPr>
        <p:txBody>
          <a:bodyPr wrap="square" lIns="91440" tIns="45720" rIns="91440" bIns="45720">
            <a:spAutoFit/>
          </a:bodyPr>
          <a:lstStyle/>
          <a:p>
            <a:pPr algn="ctr"/>
            <a:r>
              <a:rPr lang="es-ES" sz="2400" b="1" dirty="0">
                <a:ln w="22225">
                  <a:solidFill>
                    <a:schemeClr val="accent6"/>
                  </a:solidFill>
                  <a:prstDash val="solid"/>
                </a:ln>
                <a:solidFill>
                  <a:schemeClr val="accent6">
                    <a:lumMod val="40000"/>
                    <a:lumOff val="60000"/>
                  </a:schemeClr>
                </a:solidFill>
              </a:rPr>
              <a:t>Sugerencias</a:t>
            </a:r>
            <a:endParaRPr lang="es-ES" sz="2400" b="1" cap="none" spc="0" dirty="0">
              <a:ln w="22225">
                <a:solidFill>
                  <a:schemeClr val="accent6"/>
                </a:solidFill>
                <a:prstDash val="solid"/>
              </a:ln>
              <a:solidFill>
                <a:schemeClr val="accent6">
                  <a:lumMod val="40000"/>
                  <a:lumOff val="60000"/>
                </a:schemeClr>
              </a:solidFill>
              <a:effectLst/>
            </a:endParaRPr>
          </a:p>
        </p:txBody>
      </p:sp>
      <p:sp>
        <p:nvSpPr>
          <p:cNvPr id="8" name="Flecha: doblada 7">
            <a:extLst>
              <a:ext uri="{FF2B5EF4-FFF2-40B4-BE49-F238E27FC236}">
                <a16:creationId xmlns:a16="http://schemas.microsoft.com/office/drawing/2014/main" id="{D53FFDBE-ED06-5CFC-5451-EF240691DC08}"/>
              </a:ext>
            </a:extLst>
          </p:cNvPr>
          <p:cNvSpPr/>
          <p:nvPr/>
        </p:nvSpPr>
        <p:spPr>
          <a:xfrm>
            <a:off x="467544" y="1484784"/>
            <a:ext cx="1834669" cy="2736304"/>
          </a:xfrm>
          <a:prstGeom prst="bentArrow">
            <a:avLst>
              <a:gd name="adj1" fmla="val 7336"/>
              <a:gd name="adj2" fmla="val 8912"/>
              <a:gd name="adj3" fmla="val 7966"/>
              <a:gd name="adj4" fmla="val 43750"/>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Flecha: doblada 8">
            <a:extLst>
              <a:ext uri="{FF2B5EF4-FFF2-40B4-BE49-F238E27FC236}">
                <a16:creationId xmlns:a16="http://schemas.microsoft.com/office/drawing/2014/main" id="{9EB55FBC-E72A-5EA2-D58C-47E25299D4A3}"/>
              </a:ext>
            </a:extLst>
          </p:cNvPr>
          <p:cNvSpPr/>
          <p:nvPr/>
        </p:nvSpPr>
        <p:spPr>
          <a:xfrm>
            <a:off x="467545" y="2348879"/>
            <a:ext cx="1296144" cy="1857691"/>
          </a:xfrm>
          <a:prstGeom prst="bentArrow">
            <a:avLst>
              <a:gd name="adj1" fmla="val 9908"/>
              <a:gd name="adj2" fmla="val 8912"/>
              <a:gd name="adj3" fmla="val 9752"/>
              <a:gd name="adj4" fmla="val 43750"/>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Flecha: doblada 9">
            <a:extLst>
              <a:ext uri="{FF2B5EF4-FFF2-40B4-BE49-F238E27FC236}">
                <a16:creationId xmlns:a16="http://schemas.microsoft.com/office/drawing/2014/main" id="{E6DF7850-7F4E-E50A-E112-1715F7A8EF0C}"/>
              </a:ext>
            </a:extLst>
          </p:cNvPr>
          <p:cNvSpPr/>
          <p:nvPr/>
        </p:nvSpPr>
        <p:spPr>
          <a:xfrm>
            <a:off x="467545" y="3140968"/>
            <a:ext cx="1152127" cy="1067271"/>
          </a:xfrm>
          <a:prstGeom prst="bentArrow">
            <a:avLst>
              <a:gd name="adj1" fmla="val 10993"/>
              <a:gd name="adj2" fmla="val 8912"/>
              <a:gd name="adj3" fmla="val 12304"/>
              <a:gd name="adj4" fmla="val 43750"/>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1" name="Flecha: doblada 10">
            <a:extLst>
              <a:ext uri="{FF2B5EF4-FFF2-40B4-BE49-F238E27FC236}">
                <a16:creationId xmlns:a16="http://schemas.microsoft.com/office/drawing/2014/main" id="{F976247D-281B-5B7F-F94E-754976934041}"/>
              </a:ext>
            </a:extLst>
          </p:cNvPr>
          <p:cNvSpPr/>
          <p:nvPr/>
        </p:nvSpPr>
        <p:spPr>
          <a:xfrm flipH="1">
            <a:off x="6372200" y="1772816"/>
            <a:ext cx="2307168" cy="2479146"/>
          </a:xfrm>
          <a:prstGeom prst="bentArrow">
            <a:avLst>
              <a:gd name="adj1" fmla="val 7336"/>
              <a:gd name="adj2" fmla="val 7909"/>
              <a:gd name="adj3" fmla="val 6461"/>
              <a:gd name="adj4" fmla="val 43750"/>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Flecha: doblada 11">
            <a:extLst>
              <a:ext uri="{FF2B5EF4-FFF2-40B4-BE49-F238E27FC236}">
                <a16:creationId xmlns:a16="http://schemas.microsoft.com/office/drawing/2014/main" id="{DFBEC56C-B8B3-3B0D-82B0-E92038B06974}"/>
              </a:ext>
            </a:extLst>
          </p:cNvPr>
          <p:cNvSpPr/>
          <p:nvPr/>
        </p:nvSpPr>
        <p:spPr>
          <a:xfrm flipH="1">
            <a:off x="7020272" y="2636912"/>
            <a:ext cx="1656182" cy="1615050"/>
          </a:xfrm>
          <a:prstGeom prst="bentArrow">
            <a:avLst>
              <a:gd name="adj1" fmla="val 9908"/>
              <a:gd name="adj2" fmla="val 8912"/>
              <a:gd name="adj3" fmla="val 9752"/>
              <a:gd name="adj4" fmla="val 43750"/>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Flecha: doblada 12">
            <a:extLst>
              <a:ext uri="{FF2B5EF4-FFF2-40B4-BE49-F238E27FC236}">
                <a16:creationId xmlns:a16="http://schemas.microsoft.com/office/drawing/2014/main" id="{ED4E1274-7596-F79C-436D-589B0DA3A58B}"/>
              </a:ext>
            </a:extLst>
          </p:cNvPr>
          <p:cNvSpPr/>
          <p:nvPr/>
        </p:nvSpPr>
        <p:spPr>
          <a:xfrm flipH="1">
            <a:off x="7308304" y="3344765"/>
            <a:ext cx="1358584" cy="907197"/>
          </a:xfrm>
          <a:prstGeom prst="bentArrow">
            <a:avLst>
              <a:gd name="adj1" fmla="val 15212"/>
              <a:gd name="adj2" fmla="val 13131"/>
              <a:gd name="adj3" fmla="val 9491"/>
              <a:gd name="adj4" fmla="val 43750"/>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65224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sz="1600" b="1" dirty="0"/>
              <a:t>ACPUA+ESTUDIANTES</a:t>
            </a:r>
            <a:endParaRPr lang="es-ES" sz="1600" dirty="0"/>
          </a:p>
          <a:p>
            <a:r>
              <a:rPr lang="es-ES" sz="1600" b="1" dirty="0"/>
              <a:t>Foro Estratégico Impacto </a:t>
            </a:r>
            <a:r>
              <a:rPr lang="es-ES" sz="1600" b="1" dirty="0" err="1"/>
              <a:t>Covid</a:t>
            </a:r>
            <a:r>
              <a:rPr lang="es-ES" sz="1600" b="1" dirty="0"/>
              <a:t> 2021-2022</a:t>
            </a:r>
            <a:endParaRPr lang="es-ES" sz="1600" dirty="0"/>
          </a:p>
          <a:p>
            <a:r>
              <a:rPr lang="es-ES" sz="2800" b="1" dirty="0"/>
              <a:t> </a:t>
            </a:r>
            <a:endParaRPr lang="es-ES" sz="2800" dirty="0"/>
          </a:p>
        </p:txBody>
      </p:sp>
      <p:sp>
        <p:nvSpPr>
          <p:cNvPr id="4" name="Rectángulo 3"/>
          <p:cNvSpPr/>
          <p:nvPr/>
        </p:nvSpPr>
        <p:spPr>
          <a:xfrm>
            <a:off x="5148064" y="404664"/>
            <a:ext cx="2451440" cy="523220"/>
          </a:xfrm>
          <a:prstGeom prst="rect">
            <a:avLst/>
          </a:prstGeom>
        </p:spPr>
        <p:txBody>
          <a:bodyPr wrap="none">
            <a:spAutoFit/>
          </a:bodyPr>
          <a:lstStyle/>
          <a:p>
            <a:r>
              <a:rPr lang="es-ES" sz="2800" b="1" dirty="0">
                <a:latin typeface="Candara" panose="020E0502030303020204" pitchFamily="34" charset="0"/>
              </a:rPr>
              <a:t>RESULTADOS 1</a:t>
            </a: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13752" t="8646" r="17492" b="5495"/>
          <a:stretch/>
        </p:blipFill>
        <p:spPr>
          <a:xfrm>
            <a:off x="4211960" y="260648"/>
            <a:ext cx="765665" cy="765666"/>
          </a:xfrm>
          <a:prstGeom prst="rect">
            <a:avLst/>
          </a:prstGeom>
        </p:spPr>
      </p:pic>
      <p:graphicFrame>
        <p:nvGraphicFramePr>
          <p:cNvPr id="5" name="Tabla 5">
            <a:extLst>
              <a:ext uri="{FF2B5EF4-FFF2-40B4-BE49-F238E27FC236}">
                <a16:creationId xmlns:a16="http://schemas.microsoft.com/office/drawing/2014/main" id="{80514061-226A-8C8E-6513-B3AE254D1022}"/>
              </a:ext>
            </a:extLst>
          </p:cNvPr>
          <p:cNvGraphicFramePr>
            <a:graphicFrameLocks noGrp="1"/>
          </p:cNvGraphicFramePr>
          <p:nvPr>
            <p:extLst>
              <p:ext uri="{D42A27DB-BD31-4B8C-83A1-F6EECF244321}">
                <p14:modId xmlns:p14="http://schemas.microsoft.com/office/powerpoint/2010/main" val="940653954"/>
              </p:ext>
            </p:extLst>
          </p:nvPr>
        </p:nvGraphicFramePr>
        <p:xfrm>
          <a:off x="230832" y="1988840"/>
          <a:ext cx="8682336" cy="3828613"/>
        </p:xfrm>
        <a:graphic>
          <a:graphicData uri="http://schemas.openxmlformats.org/drawingml/2006/table">
            <a:tbl>
              <a:tblPr firstRow="1" bandRow="1">
                <a:tableStyleId>{21E4AEA4-8DFA-4A89-87EB-49C32662AFE0}</a:tableStyleId>
              </a:tblPr>
              <a:tblGrid>
                <a:gridCol w="2036912">
                  <a:extLst>
                    <a:ext uri="{9D8B030D-6E8A-4147-A177-3AD203B41FA5}">
                      <a16:colId xmlns:a16="http://schemas.microsoft.com/office/drawing/2014/main" val="3078342159"/>
                    </a:ext>
                  </a:extLst>
                </a:gridCol>
                <a:gridCol w="6645424">
                  <a:extLst>
                    <a:ext uri="{9D8B030D-6E8A-4147-A177-3AD203B41FA5}">
                      <a16:colId xmlns:a16="http://schemas.microsoft.com/office/drawing/2014/main" val="778995748"/>
                    </a:ext>
                  </a:extLst>
                </a:gridCol>
              </a:tblGrid>
              <a:tr h="536773">
                <a:tc gridSpan="2">
                  <a:txBody>
                    <a:bodyPr/>
                    <a:lstStyle/>
                    <a:p>
                      <a:pPr algn="ctr"/>
                      <a:r>
                        <a:rPr lang="es-ES" sz="2400" b="1" dirty="0">
                          <a:latin typeface="Candara" panose="020E0502030303020204" pitchFamily="34" charset="0"/>
                        </a:rPr>
                        <a:t>GRUPO 1</a:t>
                      </a:r>
                      <a:r>
                        <a:rPr lang="es-ES" sz="2400" dirty="0">
                          <a:latin typeface="Candara" panose="020E0502030303020204" pitchFamily="34" charset="0"/>
                        </a:rPr>
                        <a:t>: </a:t>
                      </a:r>
                      <a:r>
                        <a:rPr lang="es-ES" sz="2400" b="1" dirty="0">
                          <a:latin typeface="Candara" panose="020E0502030303020204" pitchFamily="34" charset="0"/>
                        </a:rPr>
                        <a:t>Mantenimiento de las adaptaciones docentes</a:t>
                      </a:r>
                      <a:endParaRPr lang="es-ES" sz="2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ES" dirty="0"/>
                    </a:p>
                  </a:txBody>
                  <a:tcPr>
                    <a:solidFill>
                      <a:srgbClr val="FF0000"/>
                    </a:solidFill>
                  </a:tcPr>
                </a:tc>
                <a:extLst>
                  <a:ext uri="{0D108BD9-81ED-4DB2-BD59-A6C34878D82A}">
                    <a16:rowId xmlns:a16="http://schemas.microsoft.com/office/drawing/2014/main" val="1132420636"/>
                  </a:ext>
                </a:extLst>
              </a:tr>
              <a:tr h="1639826">
                <a:tc>
                  <a:txBody>
                    <a:bodyPr/>
                    <a:lstStyle/>
                    <a:p>
                      <a:r>
                        <a:rPr lang="es-ES" sz="2400" b="1" dirty="0">
                          <a:latin typeface="Candara" panose="020E0502030303020204" pitchFamily="34" charset="0"/>
                        </a:rPr>
                        <a:t>Adaptaciones docentes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s-ES" sz="1700" dirty="0">
                          <a:latin typeface="Candara" panose="020E0502030303020204" pitchFamily="34" charset="0"/>
                        </a:rPr>
                        <a:t>Heterogeneidad en las adaptaciones (universidad, titulación, asignatura, curso, profesorado). </a:t>
                      </a:r>
                    </a:p>
                    <a:p>
                      <a:pPr marL="285750" indent="-285750">
                        <a:buFont typeface="Arial" panose="020B0604020202020204" pitchFamily="34" charset="0"/>
                        <a:buChar char="•"/>
                      </a:pPr>
                      <a:r>
                        <a:rPr lang="es-ES" sz="1700" dirty="0">
                          <a:latin typeface="Candara" panose="020E0502030303020204" pitchFamily="34" charset="0"/>
                        </a:rPr>
                        <a:t>Adaptación urgente = organización como se pudo.</a:t>
                      </a:r>
                    </a:p>
                    <a:p>
                      <a:pPr marL="285750" indent="-285750">
                        <a:buFont typeface="Arial" panose="020B0604020202020204" pitchFamily="34" charset="0"/>
                        <a:buChar char="•"/>
                      </a:pPr>
                      <a:r>
                        <a:rPr lang="es-ES" sz="1700" dirty="0">
                          <a:latin typeface="Candara" panose="020E0502030303020204" pitchFamily="34" charset="0"/>
                        </a:rPr>
                        <a:t>Formación urgente del profesorado.</a:t>
                      </a:r>
                    </a:p>
                    <a:p>
                      <a:pPr marL="285750" indent="-285750">
                        <a:buFont typeface="Arial" panose="020B0604020202020204" pitchFamily="34" charset="0"/>
                        <a:buChar char="•"/>
                      </a:pPr>
                      <a:r>
                        <a:rPr lang="es-ES" sz="1700" dirty="0">
                          <a:latin typeface="Candara" panose="020E0502030303020204" pitchFamily="34" charset="0"/>
                        </a:rPr>
                        <a:t>Cambios en la evaluación y sobrecarga de trabajo.</a:t>
                      </a:r>
                    </a:p>
                    <a:p>
                      <a:pPr marL="285750" indent="-285750">
                        <a:buFont typeface="Arial" panose="020B0604020202020204" pitchFamily="34" charset="0"/>
                        <a:buChar char="•"/>
                      </a:pPr>
                      <a:r>
                        <a:rPr lang="es-ES" sz="1700" dirty="0">
                          <a:latin typeface="Candara" panose="020E0502030303020204" pitchFamily="34" charset="0"/>
                        </a:rPr>
                        <a:t>Dificultades de conciliación para el estudiantado no prototípico.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4097373"/>
                  </a:ext>
                </a:extLst>
              </a:tr>
              <a:tr h="1400173">
                <a:tc>
                  <a:txBody>
                    <a:bodyPr/>
                    <a:lstStyle/>
                    <a:p>
                      <a:r>
                        <a:rPr lang="es-ES" sz="2400" b="1" dirty="0">
                          <a:latin typeface="Candara" panose="020E0502030303020204" pitchFamily="34" charset="0"/>
                        </a:rPr>
                        <a:t>Recursos a mantener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a:buFont typeface="Arial" panose="020B0604020202020204" pitchFamily="34" charset="0"/>
                        <a:buChar char="•"/>
                      </a:pPr>
                      <a:r>
                        <a:rPr lang="es-ES" sz="1700" b="0" u="none" dirty="0">
                          <a:solidFill>
                            <a:schemeClr val="tx1"/>
                          </a:solidFill>
                          <a:latin typeface="Candara" panose="020E0502030303020204" pitchFamily="34" charset="0"/>
                        </a:rPr>
                        <a:t>Uso del ADD como medio de comunicación y banco de recursos.</a:t>
                      </a:r>
                    </a:p>
                    <a:p>
                      <a:pPr marL="285750" lvl="0" indent="-285750">
                        <a:buFont typeface="Arial" panose="020B0604020202020204" pitchFamily="34" charset="0"/>
                        <a:buChar char="•"/>
                      </a:pPr>
                      <a:r>
                        <a:rPr lang="es-ES" sz="1700" b="0" u="none" dirty="0">
                          <a:solidFill>
                            <a:schemeClr val="tx1"/>
                          </a:solidFill>
                          <a:latin typeface="Candara" panose="020E0502030303020204" pitchFamily="34" charset="0"/>
                        </a:rPr>
                        <a:t>Formación y actualización en </a:t>
                      </a:r>
                      <a:r>
                        <a:rPr lang="es-ES" sz="1700" b="0" u="none" dirty="0" err="1">
                          <a:solidFill>
                            <a:schemeClr val="tx1"/>
                          </a:solidFill>
                          <a:latin typeface="Candara" panose="020E0502030303020204" pitchFamily="34" charset="0"/>
                        </a:rPr>
                        <a:t>TICs</a:t>
                      </a:r>
                      <a:r>
                        <a:rPr lang="es-ES" sz="1700" b="0" u="none" dirty="0">
                          <a:solidFill>
                            <a:schemeClr val="tx1"/>
                          </a:solidFill>
                          <a:latin typeface="Candara" panose="020E0502030303020204" pitchFamily="34" charset="0"/>
                        </a:rPr>
                        <a:t>.</a:t>
                      </a:r>
                    </a:p>
                    <a:p>
                      <a:pPr marL="285750" lvl="0" indent="-285750">
                        <a:buFont typeface="Arial" panose="020B0604020202020204" pitchFamily="34" charset="0"/>
                        <a:buChar char="•"/>
                      </a:pPr>
                      <a:r>
                        <a:rPr lang="es-ES" sz="1700" b="0" u="none" dirty="0">
                          <a:solidFill>
                            <a:schemeClr val="tx1"/>
                          </a:solidFill>
                          <a:latin typeface="Candara" panose="020E0502030303020204" pitchFamily="34" charset="0"/>
                        </a:rPr>
                        <a:t>Empatía con las enfermedades en el ámbito académico.</a:t>
                      </a:r>
                    </a:p>
                    <a:p>
                      <a:pPr marL="285750" lvl="0" indent="-285750">
                        <a:buFont typeface="Arial" panose="020B0604020202020204" pitchFamily="34" charset="0"/>
                        <a:buChar char="•"/>
                      </a:pPr>
                      <a:r>
                        <a:rPr lang="es-ES" sz="1700" b="0" u="none" dirty="0">
                          <a:solidFill>
                            <a:schemeClr val="tx1"/>
                          </a:solidFill>
                          <a:latin typeface="Candara" panose="020E0502030303020204" pitchFamily="34" charset="0"/>
                        </a:rPr>
                        <a:t>Dualidad tutorías y actividades online-presenciales.</a:t>
                      </a:r>
                    </a:p>
                    <a:p>
                      <a:pPr marL="285750" lvl="0" indent="-285750">
                        <a:buFont typeface="Arial" panose="020B0604020202020204" pitchFamily="34" charset="0"/>
                        <a:buChar char="•"/>
                      </a:pPr>
                      <a:r>
                        <a:rPr lang="es-ES" sz="1700" b="0" u="none" dirty="0">
                          <a:solidFill>
                            <a:schemeClr val="tx1"/>
                          </a:solidFill>
                          <a:latin typeface="Candara" panose="020E0502030303020204" pitchFamily="34" charset="0"/>
                        </a:rPr>
                        <a:t>Uso de metodologías activas.</a:t>
                      </a:r>
                    </a:p>
                    <a:p>
                      <a:pPr marL="285750" lvl="0" indent="-285750">
                        <a:buFont typeface="Arial" panose="020B0604020202020204" pitchFamily="34" charset="0"/>
                        <a:buChar char="•"/>
                      </a:pPr>
                      <a:r>
                        <a:rPr lang="es-ES" sz="1700" u="none" dirty="0">
                          <a:solidFill>
                            <a:schemeClr val="tx1"/>
                          </a:solidFill>
                          <a:latin typeface="Candara" panose="020E0502030303020204" pitchFamily="34" charset="0"/>
                        </a:rPr>
                        <a:t>Apertura de espacios de estudio.</a:t>
                      </a:r>
                      <a:endParaRPr lang="es-ES" sz="1700" b="0" u="none" dirty="0">
                        <a:solidFill>
                          <a:schemeClr val="tx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1336792"/>
                  </a:ext>
                </a:extLst>
              </a:tr>
            </a:tbl>
          </a:graphicData>
        </a:graphic>
      </p:graphicFrame>
    </p:spTree>
    <p:extLst>
      <p:ext uri="{BB962C8B-B14F-4D97-AF65-F5344CB8AC3E}">
        <p14:creationId xmlns:p14="http://schemas.microsoft.com/office/powerpoint/2010/main" val="1653780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sz="1600" b="1" dirty="0"/>
              <a:t>ACPUA+ESTUDIANTES</a:t>
            </a:r>
            <a:endParaRPr lang="es-ES" sz="1600" dirty="0"/>
          </a:p>
          <a:p>
            <a:r>
              <a:rPr lang="es-ES" sz="1600" b="1" dirty="0"/>
              <a:t>Foro Estratégico Impacto </a:t>
            </a:r>
            <a:r>
              <a:rPr lang="es-ES" sz="1600" b="1" dirty="0" err="1"/>
              <a:t>Covid</a:t>
            </a:r>
            <a:r>
              <a:rPr lang="es-ES" sz="1600" b="1" dirty="0"/>
              <a:t> 2021-2022</a:t>
            </a:r>
            <a:endParaRPr lang="es-ES" sz="1600" dirty="0"/>
          </a:p>
          <a:p>
            <a:r>
              <a:rPr lang="es-ES" sz="2800" b="1" dirty="0"/>
              <a:t> </a:t>
            </a:r>
            <a:endParaRPr lang="es-ES" sz="2800" dirty="0"/>
          </a:p>
        </p:txBody>
      </p:sp>
      <p:sp>
        <p:nvSpPr>
          <p:cNvPr id="4" name="Rectángulo 3"/>
          <p:cNvSpPr/>
          <p:nvPr/>
        </p:nvSpPr>
        <p:spPr>
          <a:xfrm>
            <a:off x="5148064" y="404664"/>
            <a:ext cx="2451440" cy="523220"/>
          </a:xfrm>
          <a:prstGeom prst="rect">
            <a:avLst/>
          </a:prstGeom>
        </p:spPr>
        <p:txBody>
          <a:bodyPr wrap="none">
            <a:spAutoFit/>
          </a:bodyPr>
          <a:lstStyle/>
          <a:p>
            <a:r>
              <a:rPr lang="es-ES" sz="2800" b="1" dirty="0">
                <a:latin typeface="Candara" panose="020E0502030303020204" pitchFamily="34" charset="0"/>
              </a:rPr>
              <a:t>RESULTADOS 1</a:t>
            </a: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13752" t="8646" r="17492" b="5495"/>
          <a:stretch/>
        </p:blipFill>
        <p:spPr>
          <a:xfrm>
            <a:off x="4211960" y="260648"/>
            <a:ext cx="765665" cy="765666"/>
          </a:xfrm>
          <a:prstGeom prst="rect">
            <a:avLst/>
          </a:prstGeom>
        </p:spPr>
      </p:pic>
      <p:graphicFrame>
        <p:nvGraphicFramePr>
          <p:cNvPr id="5" name="Tabla 5">
            <a:extLst>
              <a:ext uri="{FF2B5EF4-FFF2-40B4-BE49-F238E27FC236}">
                <a16:creationId xmlns:a16="http://schemas.microsoft.com/office/drawing/2014/main" id="{80514061-226A-8C8E-6513-B3AE254D1022}"/>
              </a:ext>
            </a:extLst>
          </p:cNvPr>
          <p:cNvGraphicFramePr>
            <a:graphicFrameLocks noGrp="1"/>
          </p:cNvGraphicFramePr>
          <p:nvPr>
            <p:extLst>
              <p:ext uri="{D42A27DB-BD31-4B8C-83A1-F6EECF244321}">
                <p14:modId xmlns:p14="http://schemas.microsoft.com/office/powerpoint/2010/main" val="3426242581"/>
              </p:ext>
            </p:extLst>
          </p:nvPr>
        </p:nvGraphicFramePr>
        <p:xfrm>
          <a:off x="230832" y="1988840"/>
          <a:ext cx="8682336" cy="3828613"/>
        </p:xfrm>
        <a:graphic>
          <a:graphicData uri="http://schemas.openxmlformats.org/drawingml/2006/table">
            <a:tbl>
              <a:tblPr firstRow="1" bandRow="1">
                <a:tableStyleId>{21E4AEA4-8DFA-4A89-87EB-49C32662AFE0}</a:tableStyleId>
              </a:tblPr>
              <a:tblGrid>
                <a:gridCol w="2036912">
                  <a:extLst>
                    <a:ext uri="{9D8B030D-6E8A-4147-A177-3AD203B41FA5}">
                      <a16:colId xmlns:a16="http://schemas.microsoft.com/office/drawing/2014/main" val="3078342159"/>
                    </a:ext>
                  </a:extLst>
                </a:gridCol>
                <a:gridCol w="6645424">
                  <a:extLst>
                    <a:ext uri="{9D8B030D-6E8A-4147-A177-3AD203B41FA5}">
                      <a16:colId xmlns:a16="http://schemas.microsoft.com/office/drawing/2014/main" val="778995748"/>
                    </a:ext>
                  </a:extLst>
                </a:gridCol>
              </a:tblGrid>
              <a:tr h="536773">
                <a:tc gridSpan="2">
                  <a:txBody>
                    <a:bodyPr/>
                    <a:lstStyle/>
                    <a:p>
                      <a:pPr algn="ctr"/>
                      <a:r>
                        <a:rPr lang="es-ES" sz="2400" b="1" dirty="0">
                          <a:latin typeface="Candara" panose="020E0502030303020204" pitchFamily="34" charset="0"/>
                        </a:rPr>
                        <a:t>GRUPO 2</a:t>
                      </a:r>
                      <a:r>
                        <a:rPr lang="es-ES" sz="2400" dirty="0">
                          <a:latin typeface="Candara" panose="020E0502030303020204" pitchFamily="34" charset="0"/>
                        </a:rPr>
                        <a:t>: </a:t>
                      </a:r>
                      <a:r>
                        <a:rPr lang="es-ES" sz="2400" b="1" dirty="0">
                          <a:latin typeface="Candara" panose="020E0502030303020204" pitchFamily="34" charset="0"/>
                        </a:rPr>
                        <a:t>Comunicación profesorado-estudiantado</a:t>
                      </a:r>
                      <a:endParaRPr lang="es-ES" sz="2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ES" dirty="0"/>
                    </a:p>
                  </a:txBody>
                  <a:tcPr>
                    <a:solidFill>
                      <a:srgbClr val="FF0000"/>
                    </a:solidFill>
                  </a:tcPr>
                </a:tc>
                <a:extLst>
                  <a:ext uri="{0D108BD9-81ED-4DB2-BD59-A6C34878D82A}">
                    <a16:rowId xmlns:a16="http://schemas.microsoft.com/office/drawing/2014/main" val="1132420636"/>
                  </a:ext>
                </a:extLst>
              </a:tr>
              <a:tr h="1639826">
                <a:tc>
                  <a:txBody>
                    <a:bodyPr/>
                    <a:lstStyle/>
                    <a:p>
                      <a:r>
                        <a:rPr lang="es-ES" sz="2400" b="1" dirty="0">
                          <a:latin typeface="Candara" panose="020E0502030303020204" pitchFamily="34" charset="0"/>
                        </a:rPr>
                        <a:t>Comunicación con el profesorado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s-ES" sz="1700" dirty="0">
                          <a:latin typeface="Candara" panose="020E0502030303020204" pitchFamily="34" charset="0"/>
                        </a:rPr>
                        <a:t>Heterogeneidad en las reacciones ante el confinamiento.</a:t>
                      </a:r>
                    </a:p>
                    <a:p>
                      <a:pPr marL="285750" indent="-285750">
                        <a:buFont typeface="Arial" panose="020B0604020202020204" pitchFamily="34" charset="0"/>
                        <a:buChar char="•"/>
                      </a:pPr>
                      <a:r>
                        <a:rPr lang="es-ES" sz="1700" dirty="0">
                          <a:latin typeface="Candara" panose="020E0502030303020204" pitchFamily="34" charset="0"/>
                        </a:rPr>
                        <a:t>2020: a través de correos, más fría y distante.</a:t>
                      </a:r>
                    </a:p>
                    <a:p>
                      <a:pPr marL="285750" indent="-285750">
                        <a:buFont typeface="Arial" panose="020B0604020202020204" pitchFamily="34" charset="0"/>
                        <a:buChar char="•"/>
                      </a:pPr>
                      <a:r>
                        <a:rPr lang="es-ES" sz="1700" dirty="0">
                          <a:latin typeface="Candara" panose="020E0502030303020204" pitchFamily="34" charset="0"/>
                        </a:rPr>
                        <a:t>Tanto malas como buenas prácticas (implicación personal).</a:t>
                      </a:r>
                    </a:p>
                    <a:p>
                      <a:pPr marL="285750" indent="-285750">
                        <a:buFont typeface="Arial" panose="020B0604020202020204" pitchFamily="34" charset="0"/>
                        <a:buChar char="•"/>
                      </a:pPr>
                      <a:r>
                        <a:rPr lang="es-ES" sz="1700" dirty="0">
                          <a:latin typeface="Candara" panose="020E0502030303020204" pitchFamily="34" charset="0"/>
                        </a:rPr>
                        <a:t>Mala comunicación en las clases semipresenciales.</a:t>
                      </a:r>
                    </a:p>
                    <a:p>
                      <a:pPr marL="285750" indent="-285750">
                        <a:buFont typeface="Arial" panose="020B0604020202020204" pitchFamily="34" charset="0"/>
                        <a:buChar char="•"/>
                      </a:pPr>
                      <a:r>
                        <a:rPr lang="es-ES" sz="1700" dirty="0">
                          <a:latin typeface="Candara" panose="020E0502030303020204" pitchFamily="34" charset="0"/>
                        </a:rPr>
                        <a:t>Reducción de la participación en clase.</a:t>
                      </a:r>
                    </a:p>
                    <a:p>
                      <a:pPr marL="285750" indent="-285750">
                        <a:buFont typeface="Arial" panose="020B0604020202020204" pitchFamily="34" charset="0"/>
                        <a:buChar char="•"/>
                      </a:pPr>
                      <a:r>
                        <a:rPr lang="es-ES" sz="1700" dirty="0">
                          <a:latin typeface="Candara" panose="020E0502030303020204" pitchFamily="34" charset="0"/>
                        </a:rPr>
                        <a:t>Comunicación institucional confusa, a veces tarde.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4097373"/>
                  </a:ext>
                </a:extLst>
              </a:tr>
              <a:tr h="1639826">
                <a:tc>
                  <a:txBody>
                    <a:bodyPr/>
                    <a:lstStyle/>
                    <a:p>
                      <a:r>
                        <a:rPr lang="es-ES" sz="2400" b="1" dirty="0">
                          <a:latin typeface="Candara" panose="020E0502030303020204" pitchFamily="34" charset="0"/>
                        </a:rPr>
                        <a:t>Modalidades a mantener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a:buFont typeface="Arial" panose="020B0604020202020204" pitchFamily="34" charset="0"/>
                        <a:buChar char="•"/>
                      </a:pPr>
                      <a:r>
                        <a:rPr lang="es-ES" sz="1700" dirty="0">
                          <a:latin typeface="Candara" panose="020E0502030303020204" pitchFamily="34" charset="0"/>
                        </a:rPr>
                        <a:t>Comunicación de las informaciones relevantes sobre la docencia por escrito a través del ADD. Responsabilidad del profesorado.</a:t>
                      </a:r>
                    </a:p>
                    <a:p>
                      <a:pPr marL="285750" lvl="0" indent="-285750">
                        <a:buFont typeface="Arial" panose="020B0604020202020204" pitchFamily="34" charset="0"/>
                        <a:buChar char="•"/>
                      </a:pPr>
                      <a:r>
                        <a:rPr lang="es-ES" sz="1700" dirty="0">
                          <a:latin typeface="Candara" panose="020E0502030303020204" pitchFamily="34" charset="0"/>
                        </a:rPr>
                        <a:t>Materiales multimodales generados en el curso 2019-2020.</a:t>
                      </a:r>
                    </a:p>
                    <a:p>
                      <a:pPr marL="285750" lvl="0" indent="-285750">
                        <a:buFont typeface="Arial" panose="020B0604020202020204" pitchFamily="34" charset="0"/>
                        <a:buChar char="•"/>
                      </a:pPr>
                      <a:r>
                        <a:rPr lang="es-ES" sz="1700" dirty="0">
                          <a:latin typeface="Candara" panose="020E0502030303020204" pitchFamily="34" charset="0"/>
                        </a:rPr>
                        <a:t>Dualidad tutorías y actividades online-presenciales.</a:t>
                      </a:r>
                    </a:p>
                    <a:p>
                      <a:pPr marL="285750" lvl="0" indent="-285750">
                        <a:buFont typeface="Arial" panose="020B0604020202020204" pitchFamily="34" charset="0"/>
                        <a:buChar char="•"/>
                      </a:pPr>
                      <a:r>
                        <a:rPr lang="es-ES" sz="1700" dirty="0">
                          <a:latin typeface="Candara" panose="020E0502030303020204" pitchFamily="34" charset="0"/>
                        </a:rPr>
                        <a:t>Posibilidad de grabar/ofrecer las clases online de forma puntual.</a:t>
                      </a:r>
                    </a:p>
                    <a:p>
                      <a:pPr marL="285750" indent="-285750">
                        <a:buFont typeface="Arial" panose="020B0604020202020204" pitchFamily="34" charset="0"/>
                        <a:buChar char="•"/>
                      </a:pPr>
                      <a:r>
                        <a:rPr lang="es-ES" sz="1700" dirty="0">
                          <a:latin typeface="Candara" panose="020E0502030303020204" pitchFamily="34" charset="0"/>
                        </a:rPr>
                        <a:t>Empatía bidireccional.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1336792"/>
                  </a:ext>
                </a:extLst>
              </a:tr>
            </a:tbl>
          </a:graphicData>
        </a:graphic>
      </p:graphicFrame>
    </p:spTree>
    <p:extLst>
      <p:ext uri="{BB962C8B-B14F-4D97-AF65-F5344CB8AC3E}">
        <p14:creationId xmlns:p14="http://schemas.microsoft.com/office/powerpoint/2010/main" val="4263957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sz="1600" b="1" dirty="0"/>
              <a:t>ACPUA+ESTUDIANTES</a:t>
            </a:r>
            <a:endParaRPr lang="es-ES" sz="1600" dirty="0"/>
          </a:p>
          <a:p>
            <a:r>
              <a:rPr lang="es-ES" sz="1600" b="1" dirty="0"/>
              <a:t>Foro Estratégico Impacto </a:t>
            </a:r>
            <a:r>
              <a:rPr lang="es-ES" sz="1600" b="1" dirty="0" err="1"/>
              <a:t>Covid</a:t>
            </a:r>
            <a:r>
              <a:rPr lang="es-ES" sz="1600" b="1" dirty="0"/>
              <a:t> 2021-2022</a:t>
            </a:r>
            <a:endParaRPr lang="es-ES" sz="1600" dirty="0"/>
          </a:p>
          <a:p>
            <a:r>
              <a:rPr lang="es-ES" sz="2800" b="1" dirty="0"/>
              <a:t> </a:t>
            </a:r>
            <a:endParaRPr lang="es-ES" sz="2800" dirty="0"/>
          </a:p>
        </p:txBody>
      </p:sp>
      <p:sp>
        <p:nvSpPr>
          <p:cNvPr id="4" name="Rectángulo 3"/>
          <p:cNvSpPr/>
          <p:nvPr/>
        </p:nvSpPr>
        <p:spPr>
          <a:xfrm>
            <a:off x="5148064" y="404664"/>
            <a:ext cx="2451440" cy="523220"/>
          </a:xfrm>
          <a:prstGeom prst="rect">
            <a:avLst/>
          </a:prstGeom>
        </p:spPr>
        <p:txBody>
          <a:bodyPr wrap="none">
            <a:spAutoFit/>
          </a:bodyPr>
          <a:lstStyle/>
          <a:p>
            <a:r>
              <a:rPr lang="es-ES" sz="2800" b="1" dirty="0">
                <a:latin typeface="Candara" panose="020E0502030303020204" pitchFamily="34" charset="0"/>
              </a:rPr>
              <a:t>RESULTADOS 1</a:t>
            </a: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13752" t="8646" r="17492" b="5495"/>
          <a:stretch/>
        </p:blipFill>
        <p:spPr>
          <a:xfrm>
            <a:off x="4211960" y="260648"/>
            <a:ext cx="765665" cy="765666"/>
          </a:xfrm>
          <a:prstGeom prst="rect">
            <a:avLst/>
          </a:prstGeom>
        </p:spPr>
      </p:pic>
      <p:graphicFrame>
        <p:nvGraphicFramePr>
          <p:cNvPr id="5" name="Tabla 5">
            <a:extLst>
              <a:ext uri="{FF2B5EF4-FFF2-40B4-BE49-F238E27FC236}">
                <a16:creationId xmlns:a16="http://schemas.microsoft.com/office/drawing/2014/main" id="{80514061-226A-8C8E-6513-B3AE254D1022}"/>
              </a:ext>
            </a:extLst>
          </p:cNvPr>
          <p:cNvGraphicFramePr>
            <a:graphicFrameLocks noGrp="1"/>
          </p:cNvGraphicFramePr>
          <p:nvPr>
            <p:extLst>
              <p:ext uri="{D42A27DB-BD31-4B8C-83A1-F6EECF244321}">
                <p14:modId xmlns:p14="http://schemas.microsoft.com/office/powerpoint/2010/main" val="3043210133"/>
              </p:ext>
            </p:extLst>
          </p:nvPr>
        </p:nvGraphicFramePr>
        <p:xfrm>
          <a:off x="230832" y="1988840"/>
          <a:ext cx="8682336" cy="3974919"/>
        </p:xfrm>
        <a:graphic>
          <a:graphicData uri="http://schemas.openxmlformats.org/drawingml/2006/table">
            <a:tbl>
              <a:tblPr firstRow="1" bandRow="1">
                <a:tableStyleId>{21E4AEA4-8DFA-4A89-87EB-49C32662AFE0}</a:tableStyleId>
              </a:tblPr>
              <a:tblGrid>
                <a:gridCol w="2036912">
                  <a:extLst>
                    <a:ext uri="{9D8B030D-6E8A-4147-A177-3AD203B41FA5}">
                      <a16:colId xmlns:a16="http://schemas.microsoft.com/office/drawing/2014/main" val="3078342159"/>
                    </a:ext>
                  </a:extLst>
                </a:gridCol>
                <a:gridCol w="6645424">
                  <a:extLst>
                    <a:ext uri="{9D8B030D-6E8A-4147-A177-3AD203B41FA5}">
                      <a16:colId xmlns:a16="http://schemas.microsoft.com/office/drawing/2014/main" val="778995748"/>
                    </a:ext>
                  </a:extLst>
                </a:gridCol>
              </a:tblGrid>
              <a:tr h="536773">
                <a:tc gridSpan="2">
                  <a:txBody>
                    <a:bodyPr/>
                    <a:lstStyle/>
                    <a:p>
                      <a:pPr algn="ctr"/>
                      <a:r>
                        <a:rPr lang="es-ES" sz="2400" b="1" dirty="0">
                          <a:latin typeface="Candara" panose="020E0502030303020204" pitchFamily="34" charset="0"/>
                        </a:rPr>
                        <a:t>GRUPO 3: Afectación emocional</a:t>
                      </a:r>
                      <a:endParaRPr lang="es-ES" sz="24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s-ES" dirty="0"/>
                    </a:p>
                  </a:txBody>
                  <a:tcPr>
                    <a:solidFill>
                      <a:srgbClr val="FF0000"/>
                    </a:solidFill>
                  </a:tcPr>
                </a:tc>
                <a:extLst>
                  <a:ext uri="{0D108BD9-81ED-4DB2-BD59-A6C34878D82A}">
                    <a16:rowId xmlns:a16="http://schemas.microsoft.com/office/drawing/2014/main" val="1132420636"/>
                  </a:ext>
                </a:extLst>
              </a:tr>
              <a:tr h="1639826">
                <a:tc>
                  <a:txBody>
                    <a:bodyPr/>
                    <a:lstStyle/>
                    <a:p>
                      <a:r>
                        <a:rPr lang="es-ES" sz="2400" b="1" dirty="0">
                          <a:latin typeface="Candara" panose="020E0502030303020204" pitchFamily="34" charset="0"/>
                        </a:rPr>
                        <a:t>Vivencias del estudiantado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s-ES" sz="1600" dirty="0">
                          <a:latin typeface="Candara" panose="020E0502030303020204" pitchFamily="34" charset="0"/>
                        </a:rPr>
                        <a:t>Sobrecarga de trabajo: frustración por falta de flexibilidad y exigencia. Sentimiento de menor rendimiento.</a:t>
                      </a:r>
                    </a:p>
                    <a:p>
                      <a:pPr marL="285750" indent="-285750">
                        <a:buFont typeface="Arial" panose="020B0604020202020204" pitchFamily="34" charset="0"/>
                        <a:buChar char="•"/>
                      </a:pPr>
                      <a:r>
                        <a:rPr lang="es-ES" sz="1600" dirty="0">
                          <a:latin typeface="Candara" panose="020E0502030303020204" pitchFamily="34" charset="0"/>
                        </a:rPr>
                        <a:t>Miedo, estrés, ansiedad. Desazón ante los cambios y por la falta de comunicaciones oficiales.  Angustia ante los exámenes online.</a:t>
                      </a:r>
                    </a:p>
                    <a:p>
                      <a:pPr marL="285750" indent="-285750">
                        <a:buFont typeface="Arial" panose="020B0604020202020204" pitchFamily="34" charset="0"/>
                        <a:buChar char="•"/>
                      </a:pPr>
                      <a:r>
                        <a:rPr lang="es-ES" sz="1600" dirty="0">
                          <a:latin typeface="Candara" panose="020E0502030303020204" pitchFamily="34" charset="0"/>
                        </a:rPr>
                        <a:t>Desmotivación por la asistencia y la participación en clase.</a:t>
                      </a:r>
                    </a:p>
                    <a:p>
                      <a:pPr marL="285750" indent="-285750">
                        <a:buFont typeface="Arial" panose="020B0604020202020204" pitchFamily="34" charset="0"/>
                        <a:buChar char="•"/>
                      </a:pPr>
                      <a:r>
                        <a:rPr lang="es-ES" sz="1600" dirty="0">
                          <a:latin typeface="Candara" panose="020E0502030303020204" pitchFamily="34" charset="0"/>
                        </a:rPr>
                        <a:t>Disminución de la capacidad de concentración.</a:t>
                      </a:r>
                    </a:p>
                    <a:p>
                      <a:pPr marL="285750" indent="-285750">
                        <a:buFont typeface="Arial" panose="020B0604020202020204" pitchFamily="34" charset="0"/>
                        <a:buChar char="•"/>
                      </a:pPr>
                      <a:r>
                        <a:rPr lang="es-ES" sz="1600" dirty="0">
                          <a:latin typeface="Candara" panose="020E0502030303020204" pitchFamily="34" charset="0"/>
                        </a:rPr>
                        <a:t>Decepción con la vida estudiantil universitaria.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4097373"/>
                  </a:ext>
                </a:extLst>
              </a:tr>
              <a:tr h="1639826">
                <a:tc>
                  <a:txBody>
                    <a:bodyPr/>
                    <a:lstStyle/>
                    <a:p>
                      <a:r>
                        <a:rPr lang="es-ES" sz="2400" b="1" dirty="0">
                          <a:latin typeface="Candara" panose="020E0502030303020204" pitchFamily="34" charset="0"/>
                        </a:rPr>
                        <a:t>Recursos para la mejora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a:buFont typeface="Arial" panose="020B0604020202020204" pitchFamily="34" charset="0"/>
                        <a:buChar char="•"/>
                      </a:pPr>
                      <a:r>
                        <a:rPr lang="es-ES" sz="1600" dirty="0">
                          <a:latin typeface="Candara" panose="020E0502030303020204" pitchFamily="34" charset="0"/>
                        </a:rPr>
                        <a:t>Promoción de la salud mental: formación del profesorado.</a:t>
                      </a:r>
                    </a:p>
                    <a:p>
                      <a:pPr marL="285750" lvl="0" indent="-285750">
                        <a:buFont typeface="Arial" panose="020B0604020202020204" pitchFamily="34" charset="0"/>
                        <a:buChar char="•"/>
                      </a:pPr>
                      <a:r>
                        <a:rPr lang="es-ES" sz="1600" dirty="0">
                          <a:latin typeface="Candara" panose="020E0502030303020204" pitchFamily="34" charset="0"/>
                        </a:rPr>
                        <a:t>Mejorar los servicios de atención psicológica en la universidad.</a:t>
                      </a:r>
                    </a:p>
                    <a:p>
                      <a:pPr marL="285750" lvl="0" indent="-285750">
                        <a:buFont typeface="Arial" panose="020B0604020202020204" pitchFamily="34" charset="0"/>
                        <a:buChar char="•"/>
                      </a:pPr>
                      <a:r>
                        <a:rPr lang="es-ES" sz="1600" dirty="0">
                          <a:latin typeface="Candara" panose="020E0502030303020204" pitchFamily="34" charset="0"/>
                        </a:rPr>
                        <a:t>Velar por una mayor conciliación (dimensión social).</a:t>
                      </a:r>
                    </a:p>
                    <a:p>
                      <a:pPr marL="285750" lvl="0" indent="-285750">
                        <a:buFont typeface="Arial" panose="020B0604020202020204" pitchFamily="34" charset="0"/>
                        <a:buChar char="•"/>
                      </a:pPr>
                      <a:r>
                        <a:rPr lang="es-ES" sz="1600" dirty="0">
                          <a:latin typeface="Candara" panose="020E0502030303020204" pitchFamily="34" charset="0"/>
                        </a:rPr>
                        <a:t>Implicación del estudiantado en la toma de decisiones.</a:t>
                      </a:r>
                    </a:p>
                    <a:p>
                      <a:pPr marL="285750" lvl="0" indent="-285750">
                        <a:buFont typeface="Arial" panose="020B0604020202020204" pitchFamily="34" charset="0"/>
                        <a:buChar char="•"/>
                      </a:pPr>
                      <a:r>
                        <a:rPr lang="es-ES" sz="1600" dirty="0">
                          <a:latin typeface="Candara" panose="020E0502030303020204" pitchFamily="34" charset="0"/>
                        </a:rPr>
                        <a:t>Mayor socialización en espacio-aula.</a:t>
                      </a:r>
                    </a:p>
                    <a:p>
                      <a:pPr marL="285750" indent="-285750">
                        <a:buFont typeface="Arial" panose="020B0604020202020204" pitchFamily="34" charset="0"/>
                        <a:buChar char="•"/>
                      </a:pPr>
                      <a:r>
                        <a:rPr lang="es-ES" sz="1600" dirty="0">
                          <a:latin typeface="Candara" panose="020E0502030303020204" pitchFamily="34" charset="0"/>
                        </a:rPr>
                        <a:t>Potenciar la vida universitaria. Propuesta de actividades.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1336792"/>
                  </a:ext>
                </a:extLst>
              </a:tr>
            </a:tbl>
          </a:graphicData>
        </a:graphic>
      </p:graphicFrame>
    </p:spTree>
    <p:extLst>
      <p:ext uri="{BB962C8B-B14F-4D97-AF65-F5344CB8AC3E}">
        <p14:creationId xmlns:p14="http://schemas.microsoft.com/office/powerpoint/2010/main" val="3573286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7735" y="4332352"/>
            <a:ext cx="4427984" cy="2490741"/>
          </a:xfrm>
          <a:prstGeom prst="rect">
            <a:avLst/>
          </a:prstGeom>
        </p:spPr>
      </p:pic>
      <p:sp>
        <p:nvSpPr>
          <p:cNvPr id="3" name="2 Título"/>
          <p:cNvSpPr>
            <a:spLocks noGrp="1"/>
          </p:cNvSpPr>
          <p:nvPr>
            <p:ph type="title"/>
          </p:nvPr>
        </p:nvSpPr>
        <p:spPr/>
        <p:txBody>
          <a:bodyPr/>
          <a:lstStyle/>
          <a:p>
            <a:r>
              <a:rPr lang="es-ES" dirty="0"/>
              <a:t>Programa ACPUA </a:t>
            </a:r>
            <a:r>
              <a:rPr lang="es-ES"/>
              <a:t>+ </a:t>
            </a:r>
            <a:r>
              <a:rPr lang="es-ES" smtClean="0"/>
              <a:t>Estudiantes</a:t>
            </a:r>
            <a:endParaRPr lang="es-ES" dirty="0"/>
          </a:p>
        </p:txBody>
      </p:sp>
      <p:pic>
        <p:nvPicPr>
          <p:cNvPr id="4" name="Picture 9" descr="H:\acpua\26_GESTIÓN DOCUMENTAL\05_Fototeca\2015\151214 Taller II Estudiantes Bilbao UPV\IMG_86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21710">
            <a:off x="3074197" y="3497804"/>
            <a:ext cx="3025372" cy="225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acpua\9_MK_RRII_MK\1_MK_Imagen Corporativa\MARKETING IRENE MELCHOR - no borrar\FOTOS\150119 ACPUA-Unibasq\IMG_20150119_112545576_HD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378" b="7163"/>
          <a:stretch/>
        </p:blipFill>
        <p:spPr bwMode="auto">
          <a:xfrm>
            <a:off x="4716016" y="1271396"/>
            <a:ext cx="3919384" cy="1595259"/>
          </a:xfrm>
          <a:prstGeom prst="rect">
            <a:avLst/>
          </a:prstGeom>
          <a:noFill/>
          <a:extLst>
            <a:ext uri="{909E8E84-426E-40DD-AFC4-6F175D3DCCD1}">
              <a14:hiddenFill xmlns:a14="http://schemas.microsoft.com/office/drawing/2010/main">
                <a:solidFill>
                  <a:srgbClr val="FFFFFF"/>
                </a:solidFill>
              </a14:hiddenFill>
            </a:ext>
          </a:extLst>
        </p:spPr>
      </p:pic>
      <p:pic>
        <p:nvPicPr>
          <p:cNvPr id="9" name="8 Marcador de contenido"/>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rot="320993">
            <a:off x="355382" y="4004209"/>
            <a:ext cx="3181908" cy="2376611"/>
          </a:xfrm>
        </p:spPr>
      </p:pic>
      <p:pic>
        <p:nvPicPr>
          <p:cNvPr id="11" name="10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16006">
            <a:off x="6584759" y="3028199"/>
            <a:ext cx="1754133" cy="1032300"/>
          </a:xfrm>
          <a:prstGeom prst="rect">
            <a:avLst/>
          </a:prstGeom>
        </p:spPr>
      </p:pic>
      <p:sp>
        <p:nvSpPr>
          <p:cNvPr id="12" name="2 Título"/>
          <p:cNvSpPr txBox="1">
            <a:spLocks/>
          </p:cNvSpPr>
          <p:nvPr/>
        </p:nvSpPr>
        <p:spPr bwMode="auto">
          <a:xfrm>
            <a:off x="82574" y="1479522"/>
            <a:ext cx="4680522" cy="64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r" rtl="0" eaLnBrk="0" fontAlgn="base" hangingPunct="0">
              <a:spcBef>
                <a:spcPct val="0"/>
              </a:spcBef>
              <a:spcAft>
                <a:spcPct val="0"/>
              </a:spcAft>
              <a:defRPr sz="2800" b="1" kern="1200" baseline="0">
                <a:solidFill>
                  <a:schemeClr val="tx1"/>
                </a:solidFill>
                <a:latin typeface="Candara" panose="020E0502030303020204"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endParaRPr lang="es-ES" sz="2000" b="0" dirty="0" smtClean="0"/>
          </a:p>
          <a:p>
            <a:pPr algn="l"/>
            <a:endParaRPr lang="es-ES" sz="2000" b="0" dirty="0"/>
          </a:p>
          <a:p>
            <a:pPr algn="l"/>
            <a:endParaRPr lang="es-ES" sz="2000" b="0" dirty="0" smtClean="0"/>
          </a:p>
          <a:p>
            <a:pPr algn="l"/>
            <a:r>
              <a:rPr lang="es-ES" b="0" dirty="0" smtClean="0"/>
              <a:t>Nace </a:t>
            </a:r>
            <a:r>
              <a:rPr lang="es-ES" b="0" dirty="0"/>
              <a:t>en </a:t>
            </a:r>
            <a:r>
              <a:rPr lang="es-ES" b="0" dirty="0" smtClean="0"/>
              <a:t>2014 </a:t>
            </a:r>
          </a:p>
          <a:p>
            <a:pPr algn="l"/>
            <a:r>
              <a:rPr lang="es-ES" b="0" dirty="0" smtClean="0"/>
              <a:t>y actualmente se desarrolla en la Línea </a:t>
            </a:r>
            <a:r>
              <a:rPr lang="es-ES" b="0" dirty="0"/>
              <a:t>L6 </a:t>
            </a:r>
            <a:endParaRPr lang="es-ES" b="0" dirty="0" smtClean="0"/>
          </a:p>
          <a:p>
            <a:pPr algn="l"/>
            <a:r>
              <a:rPr lang="es-ES" b="0" dirty="0" smtClean="0"/>
              <a:t>del Plan Estratégico de la ACPUA </a:t>
            </a:r>
            <a:r>
              <a:rPr lang="es-ES" b="0" dirty="0"/>
              <a:t>2019-22</a:t>
            </a:r>
            <a:endParaRPr lang="es-ES" dirty="0"/>
          </a:p>
        </p:txBody>
      </p:sp>
    </p:spTree>
    <p:extLst>
      <p:ext uri="{BB962C8B-B14F-4D97-AF65-F5344CB8AC3E}">
        <p14:creationId xmlns:p14="http://schemas.microsoft.com/office/powerpoint/2010/main" val="3015365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VALORACIÓN</a:t>
            </a:r>
          </a:p>
        </p:txBody>
      </p:sp>
      <p:sp>
        <p:nvSpPr>
          <p:cNvPr id="3" name="Marcador de contenido 2"/>
          <p:cNvSpPr>
            <a:spLocks noGrp="1"/>
          </p:cNvSpPr>
          <p:nvPr>
            <p:ph idx="1"/>
          </p:nvPr>
        </p:nvSpPr>
        <p:spPr/>
        <p:txBody>
          <a:bodyPr/>
          <a:lstStyle/>
          <a:p>
            <a:endParaRPr lang="es-ES" dirty="0"/>
          </a:p>
          <a:p>
            <a:endParaRPr lang="es-ES" dirty="0"/>
          </a:p>
          <a:p>
            <a:r>
              <a:rPr lang="es-ES" dirty="0"/>
              <a:t/>
            </a:r>
            <a:br>
              <a:rPr lang="es-ES" dirty="0"/>
            </a:br>
            <a:endParaRPr lang="es-ES" dirty="0"/>
          </a:p>
        </p:txBody>
      </p:sp>
      <p:graphicFrame>
        <p:nvGraphicFramePr>
          <p:cNvPr id="4" name="Diagrama 3"/>
          <p:cNvGraphicFramePr/>
          <p:nvPr/>
        </p:nvGraphicFramePr>
        <p:xfrm>
          <a:off x="1259632" y="1267603"/>
          <a:ext cx="6648400" cy="2593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395536" y="4044207"/>
            <a:ext cx="8634095" cy="1600438"/>
          </a:xfrm>
          <a:prstGeom prst="rect">
            <a:avLst/>
          </a:prstGeom>
          <a:noFill/>
        </p:spPr>
        <p:txBody>
          <a:bodyPr wrap="none" rtlCol="0">
            <a:spAutoFit/>
          </a:bodyPr>
          <a:lstStyle/>
          <a:p>
            <a:r>
              <a:rPr lang="es-ES" sz="1400" b="1" dirty="0">
                <a:latin typeface="Candara" panose="020E0502030303020204" pitchFamily="34" charset="0"/>
              </a:rPr>
              <a:t>Lo que dicen ellos</a:t>
            </a:r>
          </a:p>
          <a:p>
            <a:pPr marL="171450" indent="-171450">
              <a:buFont typeface="Wingdings" panose="05000000000000000000" pitchFamily="2" charset="2"/>
              <a:buChar char="Ø"/>
            </a:pPr>
            <a:r>
              <a:rPr lang="es-ES" sz="1200" dirty="0">
                <a:latin typeface="Candara" panose="020E0502030303020204" pitchFamily="34" charset="0"/>
              </a:rPr>
              <a:t>Se trata de una iniciativa innovadora y necesaria.</a:t>
            </a:r>
          </a:p>
          <a:p>
            <a:pPr marL="171450" indent="-171450">
              <a:buFont typeface="Wingdings" panose="05000000000000000000" pitchFamily="2" charset="2"/>
              <a:buChar char="Ø"/>
            </a:pPr>
            <a:r>
              <a:rPr lang="es-ES" sz="1200" dirty="0">
                <a:latin typeface="Candara" panose="020E0502030303020204" pitchFamily="34" charset="0"/>
              </a:rPr>
              <a:t>Agradezco mucho que se nos de la posibilidad de aportar sobre esta situación.</a:t>
            </a:r>
          </a:p>
          <a:p>
            <a:pPr marL="171450" indent="-171450">
              <a:buFont typeface="Wingdings" panose="05000000000000000000" pitchFamily="2" charset="2"/>
              <a:buChar char="Ø"/>
            </a:pPr>
            <a:r>
              <a:rPr lang="es-ES" sz="1200" dirty="0">
                <a:latin typeface="Candara" panose="020E0502030303020204" pitchFamily="34" charset="0"/>
              </a:rPr>
              <a:t>Me ha parecido una gran experiencia para poder compartir nuestras vivencias y sugerencias.</a:t>
            </a:r>
          </a:p>
          <a:p>
            <a:pPr marL="171450" indent="-171450">
              <a:buFont typeface="Wingdings" panose="05000000000000000000" pitchFamily="2" charset="2"/>
              <a:buChar char="Ø"/>
            </a:pPr>
            <a:r>
              <a:rPr lang="es-ES" sz="1200" dirty="0">
                <a:latin typeface="Candara" panose="020E0502030303020204" pitchFamily="34" charset="0"/>
              </a:rPr>
              <a:t>Creo que la evaluación constante de nuestra Universidad y la docencia impartida en la misma es un tema interesante para todos,</a:t>
            </a:r>
          </a:p>
          <a:p>
            <a:r>
              <a:rPr lang="es-ES" sz="1200" dirty="0">
                <a:latin typeface="Candara" panose="020E0502030303020204" pitchFamily="34" charset="0"/>
              </a:rPr>
              <a:t>      ya que el fin último es aumentar su calidad y mejorar sus servicios.</a:t>
            </a:r>
          </a:p>
          <a:p>
            <a:pPr marL="171450" indent="-171450">
              <a:buFont typeface="Wingdings" panose="05000000000000000000" pitchFamily="2" charset="2"/>
              <a:buChar char="Ø"/>
            </a:pPr>
            <a:r>
              <a:rPr lang="es-ES" sz="1200" dirty="0">
                <a:latin typeface="Candara" panose="020E0502030303020204" pitchFamily="34" charset="0"/>
              </a:rPr>
              <a:t>Realizar más Focus-group con estudiantes: espero con ganas el 2º posible encuentro. ¡Y gracias!</a:t>
            </a:r>
          </a:p>
          <a:p>
            <a:pPr marL="171450" indent="-171450">
              <a:buFont typeface="Wingdings" panose="05000000000000000000" pitchFamily="2" charset="2"/>
              <a:buChar char="Ø"/>
            </a:pPr>
            <a:r>
              <a:rPr lang="es-ES" sz="1200" dirty="0">
                <a:latin typeface="Candara" panose="020E0502030303020204" pitchFamily="34" charset="0"/>
              </a:rPr>
              <a:t>Estuvo muy bien la actividad; es una manera de hacer conocer la ACPUA. ¡Enhorabuena a los organizadores!</a:t>
            </a:r>
          </a:p>
        </p:txBody>
      </p:sp>
    </p:spTree>
    <p:extLst>
      <p:ext uri="{BB962C8B-B14F-4D97-AF65-F5344CB8AC3E}">
        <p14:creationId xmlns:p14="http://schemas.microsoft.com/office/powerpoint/2010/main" val="3864129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CONCLUSIONES</a:t>
            </a:r>
          </a:p>
        </p:txBody>
      </p:sp>
      <p:sp>
        <p:nvSpPr>
          <p:cNvPr id="4" name="Marcador de contenido 3"/>
          <p:cNvSpPr>
            <a:spLocks noGrp="1"/>
          </p:cNvSpPr>
          <p:nvPr>
            <p:ph idx="1"/>
          </p:nvPr>
        </p:nvSpPr>
        <p:spPr/>
        <p:txBody>
          <a:bodyPr/>
          <a:lstStyle/>
          <a:p>
            <a:pPr marL="342900" indent="-342900" algn="just">
              <a:buFont typeface="Arial" panose="020B0604020202020204" pitchFamily="34" charset="0"/>
              <a:buChar char="•"/>
            </a:pPr>
            <a:r>
              <a:rPr lang="es-ES" sz="2000" dirty="0"/>
              <a:t>Todo este proceso ha implicado un aprendizaje, y no se puede rechazarlo para volver a </a:t>
            </a:r>
            <a:r>
              <a:rPr lang="es-ES" sz="2000" i="1" dirty="0"/>
              <a:t>lo de antes</a:t>
            </a:r>
            <a:r>
              <a:rPr lang="es-ES" sz="2000" dirty="0"/>
              <a:t> sin más. Aspiración a la mejora continua.</a:t>
            </a:r>
          </a:p>
          <a:p>
            <a:pPr marL="342900" indent="-342900" algn="just">
              <a:buFont typeface="Arial" panose="020B0604020202020204" pitchFamily="34" charset="0"/>
              <a:buChar char="•"/>
            </a:pPr>
            <a:r>
              <a:rPr lang="es-ES" sz="2000" dirty="0"/>
              <a:t>Cada estudiante ha vivido una pandemia diferente, y cada situación (académica y personal) ha sido única. No todo ha sido malo, ni bueno.</a:t>
            </a:r>
          </a:p>
          <a:p>
            <a:pPr marL="342900" indent="-342900" algn="just">
              <a:buFont typeface="Arial" panose="020B0604020202020204" pitchFamily="34" charset="0"/>
              <a:buChar char="•"/>
            </a:pPr>
            <a:r>
              <a:rPr lang="es-ES" sz="2000" dirty="0"/>
              <a:t>Hay diferentes perfiles de opiniones, pero en las vivencias académicas el rol del profesorado ha sido determinante (</a:t>
            </a:r>
            <a:r>
              <a:rPr lang="es-ES" sz="2000" i="1" dirty="0"/>
              <a:t>lo peor </a:t>
            </a:r>
            <a:r>
              <a:rPr lang="es-ES" sz="2000" dirty="0"/>
              <a:t>vs </a:t>
            </a:r>
            <a:r>
              <a:rPr lang="es-ES" sz="2000" i="1" dirty="0"/>
              <a:t>lo mejor</a:t>
            </a:r>
            <a:r>
              <a:rPr lang="es-ES" sz="2000" dirty="0"/>
              <a:t>).</a:t>
            </a:r>
          </a:p>
          <a:p>
            <a:pPr marL="342900" indent="-342900" algn="just">
              <a:buFont typeface="Arial" panose="020B0604020202020204" pitchFamily="34" charset="0"/>
              <a:buChar char="•"/>
            </a:pPr>
            <a:r>
              <a:rPr lang="es-ES" sz="2000" dirty="0"/>
              <a:t>Diversidad de vivencias y opiniones en temas concretos (clases online).</a:t>
            </a:r>
          </a:p>
          <a:p>
            <a:pPr marL="342900" indent="-342900" algn="just">
              <a:buFont typeface="Arial" panose="020B0604020202020204" pitchFamily="34" charset="0"/>
              <a:buChar char="•"/>
            </a:pPr>
            <a:r>
              <a:rPr lang="es-ES" sz="2000" dirty="0"/>
              <a:t>Necesidad de implementar el Aprendizaje Centrado en el Estudiante.</a:t>
            </a:r>
          </a:p>
          <a:p>
            <a:pPr marL="342900" indent="-342900" algn="just">
              <a:buFont typeface="Arial" panose="020B0604020202020204" pitchFamily="34" charset="0"/>
              <a:buChar char="•"/>
            </a:pPr>
            <a:r>
              <a:rPr lang="es-ES" sz="2000" dirty="0"/>
              <a:t>Mayor empatía y cercanía con el estudiantado (conciliación, comunicación).</a:t>
            </a:r>
          </a:p>
          <a:p>
            <a:pPr marL="342900" indent="-342900" algn="just">
              <a:buFont typeface="Arial" panose="020B0604020202020204" pitchFamily="34" charset="0"/>
              <a:buChar char="•"/>
            </a:pPr>
            <a:r>
              <a:rPr lang="es-ES" sz="2000" dirty="0"/>
              <a:t>Importante rol de las </a:t>
            </a:r>
            <a:r>
              <a:rPr lang="es-ES" sz="2000" dirty="0" err="1"/>
              <a:t>TICs</a:t>
            </a:r>
            <a:r>
              <a:rPr lang="es-ES" sz="2000" dirty="0"/>
              <a:t> en el futuro más cercano.</a:t>
            </a:r>
          </a:p>
          <a:p>
            <a:pPr marL="342900" indent="-342900" algn="just">
              <a:buFont typeface="Arial" panose="020B0604020202020204" pitchFamily="34" charset="0"/>
              <a:buChar char="•"/>
            </a:pPr>
            <a:r>
              <a:rPr lang="es-ES" sz="2000" dirty="0"/>
              <a:t>Importancia de la salud mental.</a:t>
            </a:r>
          </a:p>
          <a:p>
            <a:pPr marL="342900" indent="-342900" algn="just">
              <a:buFont typeface="Arial" panose="020B0604020202020204" pitchFamily="34" charset="0"/>
              <a:buChar char="•"/>
            </a:pPr>
            <a:r>
              <a:rPr lang="es-ES" sz="2000" dirty="0"/>
              <a:t>Realización de acciones individuales (docentes) e institucionales.</a:t>
            </a:r>
          </a:p>
          <a:p>
            <a:pPr marL="342900" indent="-342900" algn="just">
              <a:buFont typeface="Arial" panose="020B0604020202020204" pitchFamily="34" charset="0"/>
              <a:buChar char="•"/>
            </a:pPr>
            <a:r>
              <a:rPr lang="es-ES" sz="2000" dirty="0"/>
              <a:t>Seguimiento de las opiniones + información de otros grupos de interés.</a:t>
            </a:r>
          </a:p>
        </p:txBody>
      </p:sp>
    </p:spTree>
    <p:extLst>
      <p:ext uri="{BB962C8B-B14F-4D97-AF65-F5344CB8AC3E}">
        <p14:creationId xmlns:p14="http://schemas.microsoft.com/office/powerpoint/2010/main" val="59234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DECÁLOGO DE RECOMENDACIONES</a:t>
            </a:r>
          </a:p>
        </p:txBody>
      </p:sp>
      <p:sp>
        <p:nvSpPr>
          <p:cNvPr id="4" name="Marcador de contenido 3"/>
          <p:cNvSpPr>
            <a:spLocks noGrp="1"/>
          </p:cNvSpPr>
          <p:nvPr>
            <p:ph idx="1"/>
          </p:nvPr>
        </p:nvSpPr>
        <p:spPr/>
        <p:txBody>
          <a:bodyPr/>
          <a:lstStyle/>
          <a:p>
            <a:pPr algn="ctr"/>
            <a:r>
              <a:rPr lang="es-ES" sz="1600" dirty="0"/>
              <a:t>   Aprendizaje universitario post-pandemia</a:t>
            </a:r>
          </a:p>
          <a:p>
            <a:r>
              <a:rPr lang="es-ES" sz="1600" b="1" dirty="0"/>
              <a:t>DOCENCIA</a:t>
            </a:r>
          </a:p>
          <a:p>
            <a:pPr marL="285750" indent="-285750">
              <a:buFont typeface="Wingdings" panose="05000000000000000000" pitchFamily="2" charset="2"/>
              <a:buChar char="Ø"/>
            </a:pPr>
            <a:r>
              <a:rPr lang="es-ES" sz="1600" dirty="0"/>
              <a:t>Uso del ADD (Anillo Digital Docente) por cada materia como banco de recursos</a:t>
            </a:r>
          </a:p>
          <a:p>
            <a:pPr marL="285750" lvl="0" indent="-285750">
              <a:buFont typeface="Wingdings" panose="05000000000000000000" pitchFamily="2" charset="2"/>
              <a:buChar char="Ø"/>
            </a:pPr>
            <a:r>
              <a:rPr lang="es-ES" sz="1600" dirty="0"/>
              <a:t>Estrategias para la medición adecuada de la carga de trabajo</a:t>
            </a:r>
          </a:p>
          <a:p>
            <a:pPr marL="285750" lvl="0" indent="-285750">
              <a:buFont typeface="Wingdings" panose="05000000000000000000" pitchFamily="2" charset="2"/>
              <a:buChar char="Ø"/>
            </a:pPr>
            <a:r>
              <a:rPr lang="es-ES" sz="1600" dirty="0"/>
              <a:t>Apertura de espacios de estudio suficientes</a:t>
            </a:r>
          </a:p>
          <a:p>
            <a:r>
              <a:rPr lang="es-ES" sz="1600" b="1" dirty="0"/>
              <a:t>COMUNICACIÓN</a:t>
            </a:r>
          </a:p>
          <a:p>
            <a:pPr marL="285750" lvl="0" indent="-285750">
              <a:buFont typeface="Wingdings" panose="05000000000000000000" pitchFamily="2" charset="2"/>
              <a:buChar char="Ø"/>
            </a:pPr>
            <a:r>
              <a:rPr lang="es-ES" sz="1600" dirty="0"/>
              <a:t>Tutorías online y presenciales: mantenimiento de la dualidad</a:t>
            </a:r>
          </a:p>
          <a:p>
            <a:pPr marL="285750" lvl="0" indent="-285750">
              <a:buFont typeface="Wingdings" panose="05000000000000000000" pitchFamily="2" charset="2"/>
              <a:buChar char="Ø"/>
            </a:pPr>
            <a:r>
              <a:rPr lang="es-ES" sz="1600" dirty="0"/>
              <a:t>Uso del ADD como plataforma de comunicación</a:t>
            </a:r>
          </a:p>
          <a:p>
            <a:pPr marL="285750" lvl="0" indent="-285750">
              <a:buFont typeface="Wingdings" panose="05000000000000000000" pitchFamily="2" charset="2"/>
              <a:buChar char="Ø"/>
            </a:pPr>
            <a:r>
              <a:rPr lang="es-ES" sz="1600" dirty="0"/>
              <a:t>Fomento de las TIC: formación de la comunidad universitaria</a:t>
            </a:r>
          </a:p>
          <a:p>
            <a:r>
              <a:rPr lang="es-ES" sz="1600" b="1" dirty="0"/>
              <a:t>APOYO SOCIOEMOCIONAL</a:t>
            </a:r>
          </a:p>
          <a:p>
            <a:pPr marL="285750" lvl="0" indent="-285750">
              <a:buFont typeface="Wingdings" panose="05000000000000000000" pitchFamily="2" charset="2"/>
              <a:buChar char="Ø"/>
            </a:pPr>
            <a:r>
              <a:rPr lang="es-ES" sz="1600" dirty="0"/>
              <a:t>Mayor oferta de actividades extra académicas (tanto presenciales como </a:t>
            </a:r>
            <a:r>
              <a:rPr lang="es-ES" sz="1600" i="1" dirty="0"/>
              <a:t>online</a:t>
            </a:r>
            <a:r>
              <a:rPr lang="es-ES" sz="1600" dirty="0"/>
              <a:t>)</a:t>
            </a:r>
          </a:p>
          <a:p>
            <a:pPr marL="285750" lvl="0" indent="-285750">
              <a:buFont typeface="Wingdings" panose="05000000000000000000" pitchFamily="2" charset="2"/>
              <a:buChar char="Ø"/>
            </a:pPr>
            <a:r>
              <a:rPr lang="es-ES" sz="1600" dirty="0"/>
              <a:t>Potenciación de los servicios de atención psicológica en las universidades</a:t>
            </a:r>
          </a:p>
          <a:p>
            <a:pPr marL="285750" lvl="0" indent="-285750">
              <a:buFont typeface="Wingdings" panose="05000000000000000000" pitchFamily="2" charset="2"/>
              <a:buChar char="Ø"/>
            </a:pPr>
            <a:r>
              <a:rPr lang="es-ES" sz="1600" dirty="0"/>
              <a:t>Impacto en empatía: formación a la comunidad universitaria en salud mental</a:t>
            </a:r>
          </a:p>
          <a:p>
            <a:r>
              <a:rPr lang="es-ES" sz="1600" b="1" dirty="0"/>
              <a:t>TRANSVERSAL</a:t>
            </a:r>
          </a:p>
          <a:p>
            <a:pPr marL="285750" lvl="0" indent="-285750">
              <a:buFont typeface="Wingdings" panose="05000000000000000000" pitchFamily="2" charset="2"/>
              <a:buChar char="Ø"/>
            </a:pPr>
            <a:r>
              <a:rPr lang="es-ES" sz="1600" dirty="0"/>
              <a:t>Herramientas de conciliación, favoreciendo la dimensión social de la educación superior</a:t>
            </a:r>
          </a:p>
          <a:p>
            <a:endParaRPr lang="es-ES" sz="1600" dirty="0"/>
          </a:p>
        </p:txBody>
      </p:sp>
    </p:spTree>
    <p:extLst>
      <p:ext uri="{BB962C8B-B14F-4D97-AF65-F5344CB8AC3E}">
        <p14:creationId xmlns:p14="http://schemas.microsoft.com/office/powerpoint/2010/main" val="3022207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340768"/>
            <a:ext cx="7920880" cy="4133056"/>
          </a:xfrm>
        </p:spPr>
        <p:txBody>
          <a:bodyPr/>
          <a:lstStyle/>
          <a:p>
            <a:pPr algn="ctr"/>
            <a:endParaRPr lang="es-ES" dirty="0"/>
          </a:p>
          <a:p>
            <a:pPr algn="ctr"/>
            <a:r>
              <a:rPr lang="es-ES" sz="2800" dirty="0"/>
              <a:t>Muchas gracias por vuestra PARTICIPACIÓN</a:t>
            </a:r>
          </a:p>
          <a:p>
            <a:pPr algn="ctr"/>
            <a:endParaRPr lang="es-ES" dirty="0"/>
          </a:p>
          <a:p>
            <a:pPr algn="ctr"/>
            <a:r>
              <a:rPr lang="es-ES" sz="2000" dirty="0"/>
              <a:t>Más información en:</a:t>
            </a:r>
          </a:p>
          <a:p>
            <a:pPr algn="ctr"/>
            <a:r>
              <a:rPr lang="es-ES" sz="2000" dirty="0">
                <a:hlinkClick r:id="rId2"/>
              </a:rPr>
              <a:t>https://acpua.aragon.es</a:t>
            </a:r>
            <a:endParaRPr lang="es-ES" sz="2000" dirty="0"/>
          </a:p>
          <a:p>
            <a:pPr algn="ctr"/>
            <a:r>
              <a:rPr lang="es-ES" sz="2000" dirty="0">
                <a:hlinkClick r:id="rId3"/>
              </a:rPr>
              <a:t>acpua@aragon.es</a:t>
            </a:r>
            <a:endParaRPr lang="es-ES" sz="2000" dirty="0"/>
          </a:p>
          <a:p>
            <a:pPr algn="ctr"/>
            <a:endParaRPr lang="es-ES" sz="1600" dirty="0"/>
          </a:p>
        </p:txBody>
      </p:sp>
      <p:sp>
        <p:nvSpPr>
          <p:cNvPr id="4" name="Rectángulo 3"/>
          <p:cNvSpPr/>
          <p:nvPr/>
        </p:nvSpPr>
        <p:spPr>
          <a:xfrm>
            <a:off x="4635153" y="188640"/>
            <a:ext cx="4014240" cy="954107"/>
          </a:xfrm>
          <a:prstGeom prst="rect">
            <a:avLst/>
          </a:prstGeom>
        </p:spPr>
        <p:txBody>
          <a:bodyPr wrap="none">
            <a:spAutoFit/>
          </a:bodyPr>
          <a:lstStyle/>
          <a:p>
            <a:pPr algn="r"/>
            <a:r>
              <a:rPr lang="es-ES" sz="2800" b="1" dirty="0">
                <a:latin typeface="Candara" panose="020E0502030303020204" pitchFamily="34" charset="0"/>
              </a:rPr>
              <a:t>ACPUA+ESTUDIANTES</a:t>
            </a:r>
          </a:p>
          <a:p>
            <a:pPr algn="r"/>
            <a:r>
              <a:rPr lang="es-ES" sz="2800" b="1" dirty="0" err="1">
                <a:latin typeface="Candara" panose="020E0502030303020204" pitchFamily="34" charset="0"/>
              </a:rPr>
              <a:t>Focus</a:t>
            </a:r>
            <a:r>
              <a:rPr lang="es-ES" sz="2800" b="1" dirty="0">
                <a:latin typeface="Candara" panose="020E0502030303020204" pitchFamily="34" charset="0"/>
              </a:rPr>
              <a:t> </a:t>
            </a:r>
            <a:r>
              <a:rPr lang="es-ES" sz="2800" b="1" dirty="0" err="1" smtClean="0">
                <a:latin typeface="Candara" panose="020E0502030303020204" pitchFamily="34" charset="0"/>
              </a:rPr>
              <a:t>groups</a:t>
            </a:r>
            <a:r>
              <a:rPr lang="es-ES" sz="2800" b="1" dirty="0" smtClean="0">
                <a:latin typeface="Candara" panose="020E0502030303020204" pitchFamily="34" charset="0"/>
              </a:rPr>
              <a:t> Post-</a:t>
            </a:r>
            <a:r>
              <a:rPr lang="es-ES" sz="2800" b="1" dirty="0" err="1" smtClean="0">
                <a:latin typeface="Candara" panose="020E0502030303020204" pitchFamily="34" charset="0"/>
              </a:rPr>
              <a:t>Covid</a:t>
            </a:r>
            <a:r>
              <a:rPr lang="es-ES" sz="2800" b="1" dirty="0" smtClean="0">
                <a:latin typeface="Candara" panose="020E0502030303020204" pitchFamily="34" charset="0"/>
              </a:rPr>
              <a:t> </a:t>
            </a:r>
            <a:endParaRPr lang="es-ES" sz="2800" b="1" dirty="0">
              <a:latin typeface="Candara" panose="020E0502030303020204" pitchFamily="34" charset="0"/>
            </a:endParaRPr>
          </a:p>
        </p:txBody>
      </p:sp>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13752" t="8646" r="17492" b="5495"/>
          <a:stretch/>
        </p:blipFill>
        <p:spPr>
          <a:xfrm>
            <a:off x="2051720" y="2708920"/>
            <a:ext cx="1053697" cy="1053698"/>
          </a:xfrm>
          <a:prstGeom prst="rect">
            <a:avLst/>
          </a:prstGeom>
        </p:spPr>
      </p:pic>
    </p:spTree>
    <p:extLst>
      <p:ext uri="{BB962C8B-B14F-4D97-AF65-F5344CB8AC3E}">
        <p14:creationId xmlns:p14="http://schemas.microsoft.com/office/powerpoint/2010/main" val="59871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ACPUA+ESTUDIANTES</a:t>
            </a:r>
          </a:p>
        </p:txBody>
      </p:sp>
      <p:pic>
        <p:nvPicPr>
          <p:cNvPr id="8" name="Imagen 7">
            <a:hlinkClick r:id="rId2"/>
          </p:cNvPr>
          <p:cNvPicPr/>
          <p:nvPr/>
        </p:nvPicPr>
        <p:blipFill rotWithShape="1">
          <a:blip r:embed="rId3"/>
          <a:srcRect t="33943" b="24427"/>
          <a:stretch/>
        </p:blipFill>
        <p:spPr bwMode="auto">
          <a:xfrm>
            <a:off x="1403648" y="1222239"/>
            <a:ext cx="5976664" cy="1604388"/>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683568" y="2996952"/>
            <a:ext cx="8085868" cy="3077766"/>
          </a:xfrm>
          <a:prstGeom prst="rect">
            <a:avLst/>
          </a:prstGeom>
          <a:noFill/>
        </p:spPr>
        <p:txBody>
          <a:bodyPr wrap="none" rtlCol="0">
            <a:spAutoFit/>
          </a:bodyPr>
          <a:lstStyle/>
          <a:p>
            <a:r>
              <a:rPr lang="es-ES" sz="1600" b="1" dirty="0">
                <a:latin typeface="Candara" panose="020E0502030303020204" pitchFamily="34" charset="0"/>
              </a:rPr>
              <a:t>El objetivo es fortalecer</a:t>
            </a:r>
            <a:r>
              <a:rPr lang="es-ES" sz="1600" dirty="0">
                <a:latin typeface="Candara" panose="020E0502030303020204" pitchFamily="34" charset="0"/>
              </a:rPr>
              <a:t>:</a:t>
            </a:r>
          </a:p>
          <a:p>
            <a:pPr marL="285750" indent="-285750">
              <a:buFont typeface="Wingdings" panose="05000000000000000000" pitchFamily="2" charset="2"/>
              <a:buChar char="Ø"/>
            </a:pPr>
            <a:r>
              <a:rPr lang="es-ES" sz="1600" dirty="0">
                <a:latin typeface="Candara" panose="020E0502030303020204" pitchFamily="34" charset="0"/>
              </a:rPr>
              <a:t>Cultura de calidad: concienciación sobre las agencias de calidad. Sesiones conjuntas de </a:t>
            </a:r>
          </a:p>
          <a:p>
            <a:r>
              <a:rPr lang="es-ES" sz="1600" dirty="0">
                <a:latin typeface="Candara" panose="020E0502030303020204" pitchFamily="34" charset="0"/>
              </a:rPr>
              <a:t>       </a:t>
            </a:r>
            <a:r>
              <a:rPr lang="es-ES" sz="1600" dirty="0">
                <a:solidFill>
                  <a:srgbClr val="C00000"/>
                </a:solidFill>
                <a:latin typeface="Candara" panose="020E0502030303020204" pitchFamily="34" charset="0"/>
              </a:rPr>
              <a:t>formación e intercambios </a:t>
            </a:r>
            <a:r>
              <a:rPr lang="es-ES" sz="1600" dirty="0">
                <a:latin typeface="Candara" panose="020E0502030303020204" pitchFamily="34" charset="0"/>
              </a:rPr>
              <a:t>de evaluadores</a:t>
            </a:r>
          </a:p>
          <a:p>
            <a:pPr marL="285750" indent="-285750">
              <a:buFont typeface="Wingdings" panose="05000000000000000000" pitchFamily="2" charset="2"/>
              <a:buChar char="Ø"/>
            </a:pPr>
            <a:r>
              <a:rPr lang="es-ES" sz="1600" dirty="0">
                <a:latin typeface="Candara" panose="020E0502030303020204" pitchFamily="34" charset="0"/>
              </a:rPr>
              <a:t>Integración del estudiantado en la </a:t>
            </a:r>
            <a:r>
              <a:rPr lang="es-ES" sz="1600" dirty="0">
                <a:solidFill>
                  <a:srgbClr val="C00000"/>
                </a:solidFill>
                <a:latin typeface="Candara" panose="020E0502030303020204" pitchFamily="34" charset="0"/>
              </a:rPr>
              <a:t>estructura de la ACPUA</a:t>
            </a:r>
            <a:r>
              <a:rPr lang="es-ES" sz="1600" dirty="0">
                <a:latin typeface="Candara" panose="020E0502030303020204" pitchFamily="34" charset="0"/>
              </a:rPr>
              <a:t>: Comités y Consejo Rector</a:t>
            </a:r>
          </a:p>
          <a:p>
            <a:pPr marL="285750" indent="-285750">
              <a:buFont typeface="Wingdings" panose="05000000000000000000" pitchFamily="2" charset="2"/>
              <a:buChar char="Ø"/>
            </a:pPr>
            <a:r>
              <a:rPr lang="es-ES" sz="1600" dirty="0">
                <a:latin typeface="Candara" panose="020E0502030303020204" pitchFamily="34" charset="0"/>
              </a:rPr>
              <a:t>Participación en las actividades de evaluación (</a:t>
            </a:r>
            <a:r>
              <a:rPr lang="es-ES" sz="1600" dirty="0">
                <a:solidFill>
                  <a:srgbClr val="C00000"/>
                </a:solidFill>
                <a:latin typeface="Candara" panose="020E0502030303020204" pitchFamily="34" charset="0"/>
              </a:rPr>
              <a:t>Banco de evaluadores</a:t>
            </a:r>
            <a:r>
              <a:rPr lang="es-ES" sz="1600" dirty="0">
                <a:latin typeface="Candara" panose="020E0502030303020204" pitchFamily="34" charset="0"/>
              </a:rPr>
              <a:t>) y formación </a:t>
            </a:r>
          </a:p>
          <a:p>
            <a:pPr marL="285750" indent="-285750">
              <a:buFont typeface="Wingdings" panose="05000000000000000000" pitchFamily="2" charset="2"/>
              <a:buChar char="Ø"/>
            </a:pPr>
            <a:r>
              <a:rPr lang="es-ES" sz="1600" dirty="0">
                <a:latin typeface="Candara" panose="020E0502030303020204" pitchFamily="34" charset="0"/>
              </a:rPr>
              <a:t>Cooperación y relaciones estables con las </a:t>
            </a:r>
            <a:r>
              <a:rPr lang="es-ES" sz="1600" dirty="0">
                <a:solidFill>
                  <a:srgbClr val="C00000"/>
                </a:solidFill>
                <a:latin typeface="Candara" panose="020E0502030303020204" pitchFamily="34" charset="0"/>
              </a:rPr>
              <a:t>organizaciones de estudiantes </a:t>
            </a:r>
            <a:r>
              <a:rPr lang="es-ES" sz="1600" dirty="0">
                <a:latin typeface="Candara" panose="020E0502030303020204" pitchFamily="34" charset="0"/>
              </a:rPr>
              <a:t>de las </a:t>
            </a:r>
          </a:p>
          <a:p>
            <a:r>
              <a:rPr lang="es-ES" sz="1600" dirty="0">
                <a:latin typeface="Candara" panose="020E0502030303020204" pitchFamily="34" charset="0"/>
              </a:rPr>
              <a:t>       instituciones del Sistema Universitario de Aragón.</a:t>
            </a:r>
          </a:p>
          <a:p>
            <a:pPr marL="285750" indent="-285750">
              <a:buFont typeface="Wingdings" panose="05000000000000000000" pitchFamily="2" charset="2"/>
              <a:buChar char="Ø"/>
            </a:pPr>
            <a:r>
              <a:rPr lang="es-ES" sz="1600" dirty="0" err="1">
                <a:solidFill>
                  <a:srgbClr val="C00000"/>
                </a:solidFill>
                <a:latin typeface="Candara" panose="020E0502030303020204" pitchFamily="34" charset="0"/>
              </a:rPr>
              <a:t>Student-centred</a:t>
            </a:r>
            <a:r>
              <a:rPr lang="es-ES" sz="1600" dirty="0">
                <a:solidFill>
                  <a:srgbClr val="C00000"/>
                </a:solidFill>
                <a:latin typeface="Candara" panose="020E0502030303020204" pitchFamily="34" charset="0"/>
              </a:rPr>
              <a:t> </a:t>
            </a:r>
            <a:r>
              <a:rPr lang="es-ES" sz="1600" dirty="0" err="1">
                <a:solidFill>
                  <a:srgbClr val="C00000"/>
                </a:solidFill>
                <a:latin typeface="Candara" panose="020E0502030303020204" pitchFamily="34" charset="0"/>
              </a:rPr>
              <a:t>learning</a:t>
            </a:r>
            <a:r>
              <a:rPr lang="es-ES" sz="1600" dirty="0">
                <a:latin typeface="Candara" panose="020E0502030303020204" pitchFamily="34" charset="0"/>
              </a:rPr>
              <a:t>: entendimiento común sobre las necesidades del estudiantado</a:t>
            </a:r>
          </a:p>
          <a:p>
            <a:pPr marL="285750" indent="-285750">
              <a:buFont typeface="Wingdings" panose="05000000000000000000" pitchFamily="2" charset="2"/>
              <a:buChar char="Ø"/>
            </a:pPr>
            <a:r>
              <a:rPr lang="es-ES" sz="1600" dirty="0">
                <a:latin typeface="Candara" panose="020E0502030303020204" pitchFamily="34" charset="0"/>
              </a:rPr>
              <a:t>Necesidades del estudiantado en la </a:t>
            </a:r>
            <a:r>
              <a:rPr lang="es-ES" sz="1600" dirty="0">
                <a:solidFill>
                  <a:srgbClr val="C00000"/>
                </a:solidFill>
                <a:latin typeface="Candara" panose="020E0502030303020204" pitchFamily="34" charset="0"/>
              </a:rPr>
              <a:t>orientación para su transición a la universidad</a:t>
            </a:r>
          </a:p>
          <a:p>
            <a:pPr marL="285750" indent="-285750">
              <a:buFont typeface="Wingdings" panose="05000000000000000000" pitchFamily="2" charset="2"/>
              <a:buChar char="Ø"/>
            </a:pPr>
            <a:r>
              <a:rPr lang="es-ES" sz="1600" dirty="0">
                <a:latin typeface="Candara" panose="020E0502030303020204" pitchFamily="34" charset="0"/>
              </a:rPr>
              <a:t>Comentarios del estudiantado sobre el impacto de la pandemia </a:t>
            </a:r>
          </a:p>
          <a:p>
            <a:r>
              <a:rPr lang="es-ES" sz="1600" b="1" dirty="0">
                <a:solidFill>
                  <a:srgbClr val="C00000"/>
                </a:solidFill>
                <a:latin typeface="Candara" panose="020E0502030303020204" pitchFamily="34" charset="0"/>
              </a:rPr>
              <a:t>       (Foro estratégico de la ACPUA post-</a:t>
            </a:r>
            <a:r>
              <a:rPr lang="es-ES" sz="1600" b="1" dirty="0" err="1">
                <a:solidFill>
                  <a:srgbClr val="C00000"/>
                </a:solidFill>
                <a:latin typeface="Candara" panose="020E0502030303020204" pitchFamily="34" charset="0"/>
              </a:rPr>
              <a:t>covid</a:t>
            </a:r>
            <a:r>
              <a:rPr lang="es-ES" sz="1600" b="1" dirty="0">
                <a:solidFill>
                  <a:srgbClr val="C00000"/>
                </a:solidFill>
                <a:latin typeface="Candara" panose="020E0502030303020204" pitchFamily="34" charset="0"/>
              </a:rPr>
              <a:t>)</a:t>
            </a:r>
          </a:p>
          <a:p>
            <a:endParaRPr lang="es-ES" b="1" dirty="0">
              <a:solidFill>
                <a:srgbClr val="C00000"/>
              </a:solidFill>
            </a:endParaRPr>
          </a:p>
        </p:txBody>
      </p:sp>
    </p:spTree>
    <p:extLst>
      <p:ext uri="{BB962C8B-B14F-4D97-AF65-F5344CB8AC3E}">
        <p14:creationId xmlns:p14="http://schemas.microsoft.com/office/powerpoint/2010/main" val="3028560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ESTUDIOS Y DOCUMENTOS COVID</a:t>
            </a:r>
          </a:p>
        </p:txBody>
      </p:sp>
      <p:sp>
        <p:nvSpPr>
          <p:cNvPr id="3" name="Marcador de contenido 2"/>
          <p:cNvSpPr>
            <a:spLocks noGrp="1"/>
          </p:cNvSpPr>
          <p:nvPr>
            <p:ph idx="1"/>
          </p:nvPr>
        </p:nvSpPr>
        <p:spPr>
          <a:xfrm>
            <a:off x="107504" y="1176540"/>
            <a:ext cx="9014792" cy="4536504"/>
          </a:xfrm>
        </p:spPr>
        <p:txBody>
          <a:bodyPr/>
          <a:lstStyle/>
          <a:p>
            <a:r>
              <a:rPr lang="es-ES" sz="1300" b="1" dirty="0"/>
              <a:t>ACPUA</a:t>
            </a:r>
            <a:r>
              <a:rPr lang="es-ES" sz="1300" dirty="0"/>
              <a:t>. (2022). Seminario Foro Estratégico Impacto </a:t>
            </a:r>
            <a:r>
              <a:rPr lang="es-ES" sz="1300" dirty="0" err="1"/>
              <a:t>Covid</a:t>
            </a:r>
            <a:r>
              <a:rPr lang="es-ES" sz="1300" dirty="0"/>
              <a:t>. Recuperado de: </a:t>
            </a:r>
            <a:r>
              <a:rPr lang="es-ES" sz="1300" dirty="0">
                <a:hlinkClick r:id="rId2"/>
              </a:rPr>
              <a:t>Seminario ACPUA de calidad universitaria | ACPUA (aragon.es)</a:t>
            </a:r>
            <a:endParaRPr lang="es-ES" sz="1300" dirty="0"/>
          </a:p>
          <a:p>
            <a:r>
              <a:rPr lang="es-ES" sz="1300" b="1" dirty="0"/>
              <a:t>ANVUR</a:t>
            </a:r>
            <a:r>
              <a:rPr lang="es-ES" sz="1300" dirty="0"/>
              <a:t>.</a:t>
            </a:r>
            <a:r>
              <a:rPr lang="es-ES" sz="1300" b="1" dirty="0"/>
              <a:t> </a:t>
            </a:r>
            <a:r>
              <a:rPr lang="es-ES" sz="1300" dirty="0"/>
              <a:t>(2020). Adaptación de la evaluación de las titulaciones en época </a:t>
            </a:r>
            <a:r>
              <a:rPr lang="es-ES" sz="1300" dirty="0" err="1"/>
              <a:t>Covid</a:t>
            </a:r>
            <a:r>
              <a:rPr lang="es-ES" sz="1300" dirty="0"/>
              <a:t>. Agencia italiana. Recuperado de: </a:t>
            </a:r>
            <a:r>
              <a:rPr lang="es-ES" sz="1300" dirty="0">
                <a:hlinkClick r:id="rId3"/>
              </a:rPr>
              <a:t>TECO in-forma (anvur.it)</a:t>
            </a:r>
            <a:endParaRPr lang="es-ES" sz="1300" dirty="0"/>
          </a:p>
          <a:p>
            <a:r>
              <a:rPr lang="es-ES" sz="1300" b="1" dirty="0"/>
              <a:t>ESU</a:t>
            </a:r>
            <a:r>
              <a:rPr lang="es-ES" sz="1300" dirty="0"/>
              <a:t>. (2021). </a:t>
            </a:r>
            <a:r>
              <a:rPr lang="fr-FR" sz="1300" dirty="0"/>
              <a:t>QA fit for the post-covid era en webinar ENQA. </a:t>
            </a:r>
            <a:r>
              <a:rPr lang="es-ES" sz="1300" dirty="0" err="1"/>
              <a:t>European</a:t>
            </a:r>
            <a:r>
              <a:rPr lang="es-ES" sz="1300" dirty="0"/>
              <a:t> </a:t>
            </a:r>
            <a:r>
              <a:rPr lang="es-ES" sz="1300" dirty="0" err="1"/>
              <a:t>Students</a:t>
            </a:r>
            <a:r>
              <a:rPr lang="es-ES" sz="1300" dirty="0"/>
              <a:t>’ </a:t>
            </a:r>
            <a:r>
              <a:rPr lang="es-ES" sz="1300" dirty="0" err="1"/>
              <a:t>Union</a:t>
            </a:r>
            <a:r>
              <a:rPr lang="es-ES" sz="1300" dirty="0"/>
              <a:t>. Recuperado de: </a:t>
            </a:r>
            <a:r>
              <a:rPr lang="es-ES" sz="1300" dirty="0">
                <a:hlinkClick r:id="rId4"/>
              </a:rPr>
              <a:t>ENQA-webinar-Jakub-Grodecki_ESU.pdf</a:t>
            </a:r>
            <a:endParaRPr lang="es-ES" sz="1300" dirty="0"/>
          </a:p>
          <a:p>
            <a:r>
              <a:rPr lang="es-ES" sz="1300" b="1" dirty="0"/>
              <a:t>EUA</a:t>
            </a:r>
            <a:r>
              <a:rPr lang="es-ES" sz="1300" dirty="0"/>
              <a:t>. (2021). Aseguramiento interno de la calidad en tiempos de </a:t>
            </a:r>
            <a:r>
              <a:rPr lang="es-ES" sz="1300" dirty="0" err="1"/>
              <a:t>Covid</a:t>
            </a:r>
            <a:r>
              <a:rPr lang="es-ES" sz="1300" dirty="0"/>
              <a:t>. </a:t>
            </a:r>
            <a:r>
              <a:rPr lang="es-ES" sz="1300" dirty="0" err="1"/>
              <a:t>European</a:t>
            </a:r>
            <a:r>
              <a:rPr lang="es-ES" sz="1300" dirty="0"/>
              <a:t> </a:t>
            </a:r>
            <a:r>
              <a:rPr lang="es-ES" sz="1300" dirty="0" err="1"/>
              <a:t>University</a:t>
            </a:r>
            <a:r>
              <a:rPr lang="es-ES" sz="1300" dirty="0"/>
              <a:t> </a:t>
            </a:r>
            <a:r>
              <a:rPr lang="es-ES" sz="1300" dirty="0" err="1"/>
              <a:t>Association</a:t>
            </a:r>
            <a:r>
              <a:rPr lang="es-ES" sz="1300" dirty="0"/>
              <a:t>. Recuperado de: </a:t>
            </a:r>
            <a:r>
              <a:rPr lang="es-ES" sz="1300" dirty="0" err="1">
                <a:hlinkClick r:id="rId5"/>
              </a:rPr>
              <a:t>internal</a:t>
            </a:r>
            <a:r>
              <a:rPr lang="es-ES" sz="1300" dirty="0">
                <a:hlinkClick r:id="rId5"/>
              </a:rPr>
              <a:t> qa.pdf (eua.eu)</a:t>
            </a:r>
            <a:endParaRPr lang="es-ES" sz="1300" dirty="0"/>
          </a:p>
          <a:p>
            <a:r>
              <a:rPr lang="es-ES" sz="1300" b="1" dirty="0"/>
              <a:t>Fundación para el conocimiento </a:t>
            </a:r>
            <a:r>
              <a:rPr lang="es-ES" sz="1300" b="1" dirty="0" err="1"/>
              <a:t>Madri+d</a:t>
            </a:r>
            <a:r>
              <a:rPr lang="es-ES" sz="1300" dirty="0"/>
              <a:t> (2021). Informe de buenas prácticas docentes en periodo Covid-19. Recuperado de: </a:t>
            </a:r>
            <a:r>
              <a:rPr lang="es-ES" sz="1300" dirty="0">
                <a:hlinkClick r:id="rId6"/>
              </a:rPr>
              <a:t>https://www.madrimasd.org/calidad-universitaria/publicaciones/informe-buenas-practicas-docentes-en-periodo-covid-19</a:t>
            </a:r>
            <a:endParaRPr lang="es-ES" sz="1300" dirty="0"/>
          </a:p>
          <a:p>
            <a:r>
              <a:rPr lang="es-ES" sz="1300" b="1" dirty="0"/>
              <a:t>Heraldo de Aragón</a:t>
            </a:r>
            <a:r>
              <a:rPr lang="es-ES" sz="1300" dirty="0"/>
              <a:t>. (2021). Cuatro de cada diez jóvenes aragoneses están preocupados por las secuelas mentales de la pandemia. Recuperado de: </a:t>
            </a:r>
            <a:r>
              <a:rPr lang="es-ES" sz="1300" dirty="0">
                <a:hlinkClick r:id="rId7"/>
              </a:rPr>
              <a:t>La salud mental, el aspecto que más ha afectado a los jóvenes aragoneses durante la pandemia (heraldo.es)</a:t>
            </a:r>
            <a:endParaRPr lang="es-ES" sz="1300" dirty="0"/>
          </a:p>
          <a:p>
            <a:r>
              <a:rPr lang="es-ES" sz="1300" b="1" dirty="0"/>
              <a:t>Heraldo de Aragón</a:t>
            </a:r>
            <a:r>
              <a:rPr lang="es-ES" sz="1300" dirty="0"/>
              <a:t>. (2022). El 65% de los docentes de Aragón considera que la calidad educativa ha empeorado por la </a:t>
            </a:r>
            <a:r>
              <a:rPr lang="es-ES" sz="1300" dirty="0" err="1"/>
              <a:t>covid</a:t>
            </a:r>
            <a:r>
              <a:rPr lang="es-ES" sz="1300" dirty="0"/>
              <a:t>. Recuperado de : </a:t>
            </a:r>
            <a:r>
              <a:rPr lang="es-ES" sz="1300" dirty="0">
                <a:hlinkClick r:id="rId8"/>
              </a:rPr>
              <a:t>El 65% de los docentes de Aragón considera que la calidad educativa a empeorado por la </a:t>
            </a:r>
            <a:r>
              <a:rPr lang="es-ES" sz="1300" dirty="0" err="1">
                <a:hlinkClick r:id="rId8"/>
              </a:rPr>
              <a:t>covid</a:t>
            </a:r>
            <a:r>
              <a:rPr lang="es-ES" sz="1300" dirty="0">
                <a:hlinkClick r:id="rId8"/>
              </a:rPr>
              <a:t> (heraldo.es)</a:t>
            </a:r>
            <a:endParaRPr lang="es-ES" sz="1300" dirty="0"/>
          </a:p>
          <a:p>
            <a:r>
              <a:rPr lang="fr-FR" sz="1300" b="1" dirty="0"/>
              <a:t>INQAAHE</a:t>
            </a:r>
            <a:r>
              <a:rPr lang="fr-FR" sz="1300" dirty="0"/>
              <a:t>. (2022). Webinar </a:t>
            </a:r>
            <a:r>
              <a:rPr lang="fr-FR" sz="1300" dirty="0">
                <a:hlinkClick r:id="rId9"/>
              </a:rPr>
              <a:t>Reimagining Quality Assurance in the ‘New Normal’</a:t>
            </a:r>
            <a:r>
              <a:rPr lang="fr-FR" sz="1300" dirty="0"/>
              <a:t>. </a:t>
            </a:r>
            <a:r>
              <a:rPr lang="es-ES" sz="1300" dirty="0"/>
              <a:t>Recuperado de: </a:t>
            </a:r>
            <a:r>
              <a:rPr lang="es-ES" sz="1300" dirty="0">
                <a:hlinkClick r:id="rId10"/>
              </a:rPr>
              <a:t>INQAAHE </a:t>
            </a:r>
            <a:r>
              <a:rPr lang="es-ES" sz="1300" dirty="0" err="1">
                <a:hlinkClick r:id="rId10"/>
              </a:rPr>
              <a:t>Talks</a:t>
            </a:r>
            <a:r>
              <a:rPr lang="es-ES" sz="1300" dirty="0">
                <a:hlinkClick r:id="rId10"/>
              </a:rPr>
              <a:t> </a:t>
            </a:r>
            <a:r>
              <a:rPr lang="es-ES" sz="1300" dirty="0" err="1">
                <a:hlinkClick r:id="rId10"/>
              </a:rPr>
              <a:t>on</a:t>
            </a:r>
            <a:r>
              <a:rPr lang="es-ES" sz="1300" dirty="0">
                <a:hlinkClick r:id="rId10"/>
              </a:rPr>
              <a:t> </a:t>
            </a:r>
            <a:r>
              <a:rPr lang="es-ES" sz="1300" dirty="0" err="1">
                <a:hlinkClick r:id="rId10"/>
              </a:rPr>
              <a:t>March</a:t>
            </a:r>
            <a:r>
              <a:rPr lang="es-ES" sz="1300" dirty="0">
                <a:hlinkClick r:id="rId10"/>
              </a:rPr>
              <a:t> 17, 2022 | INQAAHE</a:t>
            </a:r>
            <a:endParaRPr lang="es-ES" sz="1300" dirty="0"/>
          </a:p>
          <a:p>
            <a:r>
              <a:rPr lang="es-ES" sz="1300" b="1" dirty="0" err="1"/>
              <a:t>Peñarrubia</a:t>
            </a:r>
            <a:r>
              <a:rPr lang="es-ES" sz="1300" b="1" dirty="0"/>
              <a:t>-Lozano, C.; Segura-</a:t>
            </a:r>
            <a:r>
              <a:rPr lang="es-ES" sz="1300" b="1" dirty="0" err="1"/>
              <a:t>Berges</a:t>
            </a:r>
            <a:r>
              <a:rPr lang="es-ES" sz="1300" b="1" dirty="0"/>
              <a:t>, M.; </a:t>
            </a:r>
            <a:r>
              <a:rPr lang="es-ES" sz="1300" b="1" dirty="0" err="1"/>
              <a:t>Lizalde</a:t>
            </a:r>
            <a:r>
              <a:rPr lang="es-ES" sz="1300" b="1" dirty="0"/>
              <a:t>-Gil, M.; Bustamante, J.C</a:t>
            </a:r>
            <a:r>
              <a:rPr lang="es-ES" sz="1300" dirty="0"/>
              <a:t>. (2021). </a:t>
            </a:r>
            <a:r>
              <a:rPr lang="fr-FR" sz="1300" dirty="0"/>
              <a:t>A Qualitative Analysis of Implementing E-Learning during the COVID-19 Lockdown. </a:t>
            </a:r>
            <a:r>
              <a:rPr lang="es-ES" sz="1300" dirty="0" err="1"/>
              <a:t>Sustainability</a:t>
            </a:r>
            <a:r>
              <a:rPr lang="es-ES" sz="1300" dirty="0"/>
              <a:t> 13, 3317.</a:t>
            </a:r>
          </a:p>
          <a:p>
            <a:r>
              <a:rPr lang="es-ES" sz="1300" b="1" dirty="0"/>
              <a:t>Universidad de Murcia </a:t>
            </a:r>
            <a:r>
              <a:rPr lang="es-ES" sz="1300" dirty="0"/>
              <a:t>(2021). Informe-reflexión y recomendación sobre la atención a personas con problemas de salud mental en la comunidad universitaria. Defensor del Universitario. </a:t>
            </a:r>
            <a:r>
              <a:rPr lang="es-ES" sz="1300" dirty="0" err="1"/>
              <a:t>Recurperado</a:t>
            </a:r>
            <a:r>
              <a:rPr lang="es-ES" sz="1300" dirty="0"/>
              <a:t> de: </a:t>
            </a:r>
            <a:r>
              <a:rPr lang="es-ES" sz="1300" dirty="0">
                <a:hlinkClick r:id="rId11"/>
              </a:rPr>
              <a:t>c6cbb70c-4893-5d3c-e557-0ba42abd1c70 (um.es)</a:t>
            </a:r>
            <a:endParaRPr lang="es-ES" sz="1300" dirty="0"/>
          </a:p>
          <a:p>
            <a:endParaRPr lang="es-ES" sz="1300" dirty="0"/>
          </a:p>
        </p:txBody>
      </p:sp>
    </p:spTree>
    <p:extLst>
      <p:ext uri="{BB962C8B-B14F-4D97-AF65-F5344CB8AC3E}">
        <p14:creationId xmlns:p14="http://schemas.microsoft.com/office/powerpoint/2010/main" val="564968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ACPUA+ESTUDIANTES</a:t>
            </a:r>
            <a:br>
              <a:rPr lang="es-ES" dirty="0"/>
            </a:br>
            <a:r>
              <a:rPr lang="es-ES" dirty="0" err="1"/>
              <a:t>Focus</a:t>
            </a:r>
            <a:r>
              <a:rPr lang="es-ES" dirty="0"/>
              <a:t> </a:t>
            </a:r>
            <a:r>
              <a:rPr lang="es-ES" dirty="0" err="1"/>
              <a:t>group</a:t>
            </a:r>
            <a:r>
              <a:rPr lang="es-ES" dirty="0"/>
              <a:t> </a:t>
            </a:r>
            <a:r>
              <a:rPr lang="es-ES" dirty="0" smtClean="0"/>
              <a:t>Post</a:t>
            </a:r>
            <a:r>
              <a:rPr lang="es-ES" dirty="0"/>
              <a:t>-</a:t>
            </a:r>
            <a:r>
              <a:rPr lang="es-ES" dirty="0" err="1" smtClean="0"/>
              <a:t>Covid</a:t>
            </a:r>
            <a:endParaRPr lang="es-ES" dirty="0"/>
          </a:p>
        </p:txBody>
      </p:sp>
      <p:sp>
        <p:nvSpPr>
          <p:cNvPr id="3" name="Marcador de contenido 2"/>
          <p:cNvSpPr>
            <a:spLocks noGrp="1"/>
          </p:cNvSpPr>
          <p:nvPr>
            <p:ph idx="1"/>
          </p:nvPr>
        </p:nvSpPr>
        <p:spPr/>
        <p:txBody>
          <a:bodyPr/>
          <a:lstStyle/>
          <a:p>
            <a:endParaRPr lang="es-ES" sz="2000" b="1" dirty="0"/>
          </a:p>
          <a:p>
            <a:r>
              <a:rPr lang="es-ES" sz="2000" b="1" dirty="0"/>
              <a:t>Objetivos:</a:t>
            </a:r>
            <a:endParaRPr lang="es-ES" sz="2000" dirty="0"/>
          </a:p>
          <a:p>
            <a:pPr marL="342900" lvl="0" indent="-342900">
              <a:buFont typeface="Wingdings" panose="05000000000000000000" pitchFamily="2" charset="2"/>
              <a:buChar char="Ø"/>
            </a:pPr>
            <a:r>
              <a:rPr lang="es-ES" sz="2000" dirty="0"/>
              <a:t>General (ENCUESTA): Recoger </a:t>
            </a:r>
            <a:r>
              <a:rPr lang="es-ES" sz="2000" dirty="0" err="1"/>
              <a:t>feedback</a:t>
            </a:r>
            <a:r>
              <a:rPr lang="es-ES" sz="2000" dirty="0"/>
              <a:t> directa del estudiantado sobre su experiencia en la pandemia y su posterior evolución en relación a la docencia.</a:t>
            </a:r>
          </a:p>
          <a:p>
            <a:pPr marL="342900" lvl="0" indent="-342900">
              <a:buFont typeface="Wingdings" panose="05000000000000000000" pitchFamily="2" charset="2"/>
              <a:buChar char="Ø"/>
            </a:pPr>
            <a:r>
              <a:rPr lang="es-ES" sz="2000" dirty="0"/>
              <a:t>Específico (FOCUS GROUP): Mejorar las aportaciones emitidas en la encuesta a través de las verbalizaciones del estudiantado en una sesión dirigida.</a:t>
            </a:r>
          </a:p>
          <a:p>
            <a:r>
              <a:rPr lang="es-ES" sz="2000" dirty="0"/>
              <a:t> </a:t>
            </a:r>
          </a:p>
          <a:p>
            <a:r>
              <a:rPr lang="es-ES" sz="2000" dirty="0"/>
              <a:t>Con esta actividad integrada en el Programa ACPUA+Estudiantes, promovemos el cumplimiento del estándar internacional ESG3.4 y Línea estratégica A6.1, así como al cumplimiento del ODS 4: Educación de calidad</a:t>
            </a:r>
          </a:p>
          <a:p>
            <a:endParaRPr lang="es-ES" dirty="0"/>
          </a:p>
        </p:txBody>
      </p:sp>
    </p:spTree>
    <p:extLst>
      <p:ext uri="{BB962C8B-B14F-4D97-AF65-F5344CB8AC3E}">
        <p14:creationId xmlns:p14="http://schemas.microsoft.com/office/powerpoint/2010/main" val="3696449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ENCUESTA</a:t>
            </a:r>
          </a:p>
        </p:txBody>
      </p:sp>
      <p:pic>
        <p:nvPicPr>
          <p:cNvPr id="4" name="Marcador de contenido 3"/>
          <p:cNvPicPr>
            <a:picLocks noGrp="1" noChangeAspect="1"/>
          </p:cNvPicPr>
          <p:nvPr>
            <p:ph idx="1"/>
          </p:nvPr>
        </p:nvPicPr>
        <p:blipFill>
          <a:blip r:embed="rId2"/>
          <a:stretch>
            <a:fillRect/>
          </a:stretch>
        </p:blipFill>
        <p:spPr>
          <a:xfrm>
            <a:off x="1259633" y="1268413"/>
            <a:ext cx="6186258" cy="4752875"/>
          </a:xfrm>
          <a:prstGeom prst="rect">
            <a:avLst/>
          </a:prstGeom>
        </p:spPr>
      </p:pic>
    </p:spTree>
    <p:extLst>
      <p:ext uri="{BB962C8B-B14F-4D97-AF65-F5344CB8AC3E}">
        <p14:creationId xmlns:p14="http://schemas.microsoft.com/office/powerpoint/2010/main" val="788189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PARTICIPANTES ENCUESTA </a:t>
            </a:r>
            <a:br>
              <a:rPr lang="es-ES" dirty="0"/>
            </a:b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63102172"/>
              </p:ext>
            </p:extLst>
          </p:nvPr>
        </p:nvGraphicFramePr>
        <p:xfrm>
          <a:off x="1043608" y="1412775"/>
          <a:ext cx="7200800" cy="4248472"/>
        </p:xfrm>
        <a:graphic>
          <a:graphicData uri="http://schemas.openxmlformats.org/drawingml/2006/table">
            <a:tbl>
              <a:tblPr/>
              <a:tblGrid>
                <a:gridCol w="1610256">
                  <a:extLst>
                    <a:ext uri="{9D8B030D-6E8A-4147-A177-3AD203B41FA5}">
                      <a16:colId xmlns:a16="http://schemas.microsoft.com/office/drawing/2014/main" val="2790398347"/>
                    </a:ext>
                  </a:extLst>
                </a:gridCol>
                <a:gridCol w="1148400">
                  <a:extLst>
                    <a:ext uri="{9D8B030D-6E8A-4147-A177-3AD203B41FA5}">
                      <a16:colId xmlns:a16="http://schemas.microsoft.com/office/drawing/2014/main" val="3451915350"/>
                    </a:ext>
                  </a:extLst>
                </a:gridCol>
                <a:gridCol w="1323156">
                  <a:extLst>
                    <a:ext uri="{9D8B030D-6E8A-4147-A177-3AD203B41FA5}">
                      <a16:colId xmlns:a16="http://schemas.microsoft.com/office/drawing/2014/main" val="255718918"/>
                    </a:ext>
                  </a:extLst>
                </a:gridCol>
                <a:gridCol w="1273226">
                  <a:extLst>
                    <a:ext uri="{9D8B030D-6E8A-4147-A177-3AD203B41FA5}">
                      <a16:colId xmlns:a16="http://schemas.microsoft.com/office/drawing/2014/main" val="3182236593"/>
                    </a:ext>
                  </a:extLst>
                </a:gridCol>
                <a:gridCol w="1073504">
                  <a:extLst>
                    <a:ext uri="{9D8B030D-6E8A-4147-A177-3AD203B41FA5}">
                      <a16:colId xmlns:a16="http://schemas.microsoft.com/office/drawing/2014/main" val="2234551341"/>
                    </a:ext>
                  </a:extLst>
                </a:gridCol>
                <a:gridCol w="123162">
                  <a:extLst>
                    <a:ext uri="{9D8B030D-6E8A-4147-A177-3AD203B41FA5}">
                      <a16:colId xmlns:a16="http://schemas.microsoft.com/office/drawing/2014/main" val="2921224213"/>
                    </a:ext>
                  </a:extLst>
                </a:gridCol>
                <a:gridCol w="649096">
                  <a:extLst>
                    <a:ext uri="{9D8B030D-6E8A-4147-A177-3AD203B41FA5}">
                      <a16:colId xmlns:a16="http://schemas.microsoft.com/office/drawing/2014/main" val="311471361"/>
                    </a:ext>
                  </a:extLst>
                </a:gridCol>
              </a:tblGrid>
              <a:tr h="456676">
                <a:tc gridSpan="7">
                  <a:txBody>
                    <a:bodyPr/>
                    <a:lstStyle/>
                    <a:p>
                      <a:pPr>
                        <a:lnSpc>
                          <a:spcPct val="107000"/>
                        </a:lnSpc>
                        <a:spcAft>
                          <a:spcPts val="800"/>
                        </a:spcAft>
                      </a:pPr>
                      <a:r>
                        <a:rPr lang="es-ES" sz="1200">
                          <a:solidFill>
                            <a:srgbClr val="FFFFFF"/>
                          </a:solidFill>
                          <a:effectLst/>
                          <a:latin typeface="Montserrat"/>
                          <a:ea typeface="Montserrat"/>
                          <a:cs typeface="Montserrat"/>
                        </a:rPr>
                        <a:t>Nivel de estudios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089087301"/>
                  </a:ext>
                </a:extLst>
              </a:tr>
              <a:tr h="456676">
                <a:tc>
                  <a:txBody>
                    <a:bodyPr/>
                    <a:lstStyle/>
                    <a:p>
                      <a:pPr algn="ctr">
                        <a:lnSpc>
                          <a:spcPct val="107000"/>
                        </a:lnSpc>
                        <a:spcAft>
                          <a:spcPts val="800"/>
                        </a:spcAft>
                      </a:pPr>
                      <a:r>
                        <a:rPr lang="es-ES" sz="1000">
                          <a:effectLst/>
                          <a:latin typeface="Montserrat"/>
                          <a:ea typeface="Montserrat"/>
                          <a:cs typeface="Montserrat"/>
                        </a:rPr>
                        <a:t>Grado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 sz="1000">
                          <a:effectLst/>
                          <a:latin typeface="Montserrat"/>
                          <a:ea typeface="Montserrat"/>
                          <a:cs typeface="Montserrat"/>
                        </a:rPr>
                        <a:t>Máster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 sz="1000">
                          <a:effectLst/>
                          <a:latin typeface="Montserrat"/>
                          <a:ea typeface="Montserrat"/>
                          <a:cs typeface="Montserrat"/>
                        </a:rPr>
                        <a:t>Doctorado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4">
                  <a:txBody>
                    <a:bodyPr/>
                    <a:lstStyle/>
                    <a:p>
                      <a:pPr algn="r">
                        <a:lnSpc>
                          <a:spcPct val="107000"/>
                        </a:lnSpc>
                        <a:spcAft>
                          <a:spcPts val="800"/>
                        </a:spcAft>
                      </a:pPr>
                      <a:r>
                        <a:rPr lang="es-ES" sz="1200">
                          <a:effectLst/>
                          <a:latin typeface="Montserrat"/>
                          <a:ea typeface="Montserrat"/>
                          <a:cs typeface="Montserrat"/>
                        </a:rPr>
                        <a:t>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21550269"/>
                  </a:ext>
                </a:extLst>
              </a:tr>
              <a:tr h="456676">
                <a:tc>
                  <a:txBody>
                    <a:bodyPr/>
                    <a:lstStyle/>
                    <a:p>
                      <a:pPr algn="ctr">
                        <a:lnSpc>
                          <a:spcPct val="107000"/>
                        </a:lnSpc>
                        <a:spcAft>
                          <a:spcPts val="800"/>
                        </a:spcAft>
                      </a:pPr>
                      <a:r>
                        <a:rPr lang="es-ES" sz="1200">
                          <a:effectLst/>
                          <a:latin typeface="Montserrat"/>
                          <a:ea typeface="Montserrat"/>
                          <a:cs typeface="Montserrat"/>
                        </a:rPr>
                        <a:t>95 %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00">
                          <a:effectLst/>
                          <a:latin typeface="Montserrat"/>
                          <a:ea typeface="Montserrat"/>
                          <a:cs typeface="Montserrat"/>
                        </a:rPr>
                        <a:t>1 %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00">
                          <a:effectLst/>
                          <a:latin typeface="Montserrat"/>
                          <a:ea typeface="Montserrat"/>
                          <a:cs typeface="Montserrat"/>
                        </a:rPr>
                        <a:t>4 %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r">
                        <a:lnSpc>
                          <a:spcPct val="107000"/>
                        </a:lnSpc>
                        <a:spcAft>
                          <a:spcPts val="800"/>
                        </a:spcAft>
                      </a:pPr>
                      <a:r>
                        <a:rPr lang="es-ES" sz="1200">
                          <a:effectLst/>
                          <a:latin typeface="Montserrat"/>
                          <a:ea typeface="Montserrat"/>
                          <a:cs typeface="Montserrat"/>
                        </a:rPr>
                        <a:t>79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103044229"/>
                  </a:ext>
                </a:extLst>
              </a:tr>
              <a:tr h="456676">
                <a:tc gridSpan="7">
                  <a:txBody>
                    <a:bodyPr/>
                    <a:lstStyle/>
                    <a:p>
                      <a:pPr>
                        <a:lnSpc>
                          <a:spcPct val="107000"/>
                        </a:lnSpc>
                        <a:spcAft>
                          <a:spcPts val="800"/>
                        </a:spcAft>
                      </a:pPr>
                      <a:r>
                        <a:rPr lang="es-ES" sz="1200">
                          <a:solidFill>
                            <a:srgbClr val="FFFFFF"/>
                          </a:solidFill>
                          <a:effectLst/>
                          <a:latin typeface="Montserrat"/>
                          <a:ea typeface="Montserrat"/>
                          <a:cs typeface="Montserrat"/>
                        </a:rPr>
                        <a:t>Curso estudiantes grado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594708723"/>
                  </a:ext>
                </a:extLst>
              </a:tr>
              <a:tr h="410488">
                <a:tc>
                  <a:txBody>
                    <a:bodyPr/>
                    <a:lstStyle/>
                    <a:p>
                      <a:pPr algn="ctr">
                        <a:lnSpc>
                          <a:spcPct val="107000"/>
                        </a:lnSpc>
                        <a:spcAft>
                          <a:spcPts val="800"/>
                        </a:spcAft>
                      </a:pPr>
                      <a:r>
                        <a:rPr lang="es-ES" sz="1000">
                          <a:effectLst/>
                          <a:latin typeface="Montserrat"/>
                          <a:ea typeface="Montserrat"/>
                          <a:cs typeface="Montserrat"/>
                        </a:rPr>
                        <a:t>1º</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 sz="1000">
                          <a:effectLst/>
                          <a:latin typeface="Montserrat"/>
                          <a:ea typeface="Montserrat"/>
                          <a:cs typeface="Montserrat"/>
                        </a:rPr>
                        <a:t>2º</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 sz="1000">
                          <a:effectLst/>
                          <a:latin typeface="Montserrat"/>
                          <a:ea typeface="Montserrat"/>
                          <a:cs typeface="Montserrat"/>
                        </a:rPr>
                        <a:t>3º</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 sz="1000">
                          <a:effectLst/>
                          <a:latin typeface="Montserrat"/>
                          <a:ea typeface="Montserrat"/>
                          <a:cs typeface="Montserrat"/>
                        </a:rPr>
                        <a:t>4º</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 sz="1000">
                          <a:effectLst/>
                          <a:latin typeface="Montserrat"/>
                          <a:ea typeface="Montserrat"/>
                          <a:cs typeface="Montserrat"/>
                        </a:rPr>
                        <a:t>5º</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r">
                        <a:lnSpc>
                          <a:spcPct val="107000"/>
                        </a:lnSpc>
                        <a:spcAft>
                          <a:spcPts val="800"/>
                        </a:spcAft>
                      </a:pPr>
                      <a:r>
                        <a:rPr lang="es-ES" sz="1200">
                          <a:effectLst/>
                          <a:latin typeface="Montserrat"/>
                          <a:ea typeface="Montserrat"/>
                          <a:cs typeface="Montserrat"/>
                        </a:rPr>
                        <a:t>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2811124598"/>
                  </a:ext>
                </a:extLst>
              </a:tr>
              <a:tr h="456676">
                <a:tc>
                  <a:txBody>
                    <a:bodyPr/>
                    <a:lstStyle/>
                    <a:p>
                      <a:pPr algn="ctr">
                        <a:lnSpc>
                          <a:spcPct val="107000"/>
                        </a:lnSpc>
                        <a:spcAft>
                          <a:spcPts val="800"/>
                        </a:spcAft>
                      </a:pPr>
                      <a:r>
                        <a:rPr lang="es-ES" sz="1200">
                          <a:effectLst/>
                          <a:latin typeface="Montserrat"/>
                          <a:ea typeface="Montserrat"/>
                          <a:cs typeface="Montserrat"/>
                        </a:rPr>
                        <a:t>15 %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00">
                          <a:effectLst/>
                          <a:latin typeface="Montserrat"/>
                          <a:ea typeface="Montserrat"/>
                          <a:cs typeface="Montserrat"/>
                        </a:rPr>
                        <a:t>47 %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00">
                          <a:effectLst/>
                          <a:latin typeface="Montserrat"/>
                          <a:ea typeface="Montserrat"/>
                          <a:cs typeface="Montserrat"/>
                        </a:rPr>
                        <a:t>12 %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00">
                          <a:effectLst/>
                          <a:latin typeface="Montserrat"/>
                          <a:ea typeface="Montserrat"/>
                          <a:cs typeface="Montserrat"/>
                        </a:rPr>
                        <a:t>23 %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00">
                          <a:effectLst/>
                          <a:latin typeface="Montserrat"/>
                          <a:ea typeface="Montserrat"/>
                          <a:cs typeface="Montserrat"/>
                        </a:rPr>
                        <a:t>4 %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7000"/>
                        </a:lnSpc>
                        <a:spcAft>
                          <a:spcPts val="800"/>
                        </a:spcAft>
                      </a:pPr>
                      <a:r>
                        <a:rPr lang="es-ES" sz="1200">
                          <a:effectLst/>
                          <a:latin typeface="Montserrat"/>
                          <a:ea typeface="Montserrat"/>
                          <a:cs typeface="Montserrat"/>
                        </a:rPr>
                        <a:t>75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3429706632"/>
                  </a:ext>
                </a:extLst>
              </a:tr>
              <a:tr h="456676">
                <a:tc gridSpan="7">
                  <a:txBody>
                    <a:bodyPr/>
                    <a:lstStyle/>
                    <a:p>
                      <a:pPr>
                        <a:lnSpc>
                          <a:spcPct val="107000"/>
                        </a:lnSpc>
                        <a:spcAft>
                          <a:spcPts val="800"/>
                        </a:spcAft>
                      </a:pPr>
                      <a:r>
                        <a:rPr lang="es-ES" sz="1200">
                          <a:solidFill>
                            <a:srgbClr val="FFFFFF"/>
                          </a:solidFill>
                          <a:effectLst/>
                          <a:latin typeface="Montserrat"/>
                          <a:ea typeface="Montserrat"/>
                          <a:cs typeface="Montserrat"/>
                        </a:rPr>
                        <a:t>Rama de conocimiento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503566118"/>
                  </a:ext>
                </a:extLst>
              </a:tr>
              <a:tr h="641252">
                <a:tc>
                  <a:txBody>
                    <a:bodyPr/>
                    <a:lstStyle/>
                    <a:p>
                      <a:pPr algn="ctr">
                        <a:lnSpc>
                          <a:spcPct val="107000"/>
                        </a:lnSpc>
                        <a:spcAft>
                          <a:spcPts val="800"/>
                        </a:spcAft>
                      </a:pPr>
                      <a:r>
                        <a:rPr lang="es-ES" sz="1000">
                          <a:effectLst/>
                          <a:latin typeface="Montserrat"/>
                          <a:ea typeface="Montserrat"/>
                          <a:cs typeface="Montserrat"/>
                        </a:rPr>
                        <a:t>Artes y humanidades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 sz="1000">
                          <a:effectLst/>
                          <a:latin typeface="Montserrat"/>
                          <a:ea typeface="Montserrat"/>
                          <a:cs typeface="Montserrat"/>
                        </a:rPr>
                        <a:t>CCSS y Jurídicas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 sz="1000">
                          <a:effectLst/>
                          <a:latin typeface="Montserrat"/>
                          <a:ea typeface="Montserrat"/>
                          <a:cs typeface="Montserrat"/>
                        </a:rPr>
                        <a:t>Ingeniería y Arquitectura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s-ES" sz="1000">
                          <a:effectLst/>
                          <a:latin typeface="Montserrat"/>
                          <a:ea typeface="Montserrat"/>
                          <a:cs typeface="Montserrat"/>
                        </a:rPr>
                        <a:t>Ciencias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lnSpc>
                          <a:spcPct val="107000"/>
                        </a:lnSpc>
                        <a:spcAft>
                          <a:spcPts val="800"/>
                        </a:spcAft>
                      </a:pPr>
                      <a:r>
                        <a:rPr lang="es-ES" sz="1000">
                          <a:effectLst/>
                          <a:latin typeface="Montserrat"/>
                          <a:ea typeface="Montserrat"/>
                          <a:cs typeface="Montserrat"/>
                        </a:rPr>
                        <a:t>Ciencias de la Salud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ES"/>
                    </a:p>
                  </a:txBody>
                  <a:tcPr/>
                </a:tc>
                <a:tc>
                  <a:txBody>
                    <a:bodyPr/>
                    <a:lstStyle/>
                    <a:p>
                      <a:pPr algn="r">
                        <a:lnSpc>
                          <a:spcPct val="107000"/>
                        </a:lnSpc>
                        <a:spcAft>
                          <a:spcPts val="800"/>
                        </a:spcAft>
                      </a:pPr>
                      <a:r>
                        <a:rPr lang="es-ES" sz="1200">
                          <a:effectLst/>
                          <a:latin typeface="Montserrat"/>
                          <a:ea typeface="Montserrat"/>
                          <a:cs typeface="Montserrat"/>
                        </a:rPr>
                        <a:t>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8238791"/>
                  </a:ext>
                </a:extLst>
              </a:tr>
              <a:tr h="456676">
                <a:tc>
                  <a:txBody>
                    <a:bodyPr/>
                    <a:lstStyle/>
                    <a:p>
                      <a:pPr algn="ctr">
                        <a:lnSpc>
                          <a:spcPct val="107000"/>
                        </a:lnSpc>
                        <a:spcAft>
                          <a:spcPts val="800"/>
                        </a:spcAft>
                      </a:pPr>
                      <a:r>
                        <a:rPr lang="es-ES" sz="1200">
                          <a:effectLst/>
                          <a:latin typeface="Montserrat"/>
                          <a:ea typeface="Montserrat"/>
                          <a:cs typeface="Montserrat"/>
                        </a:rPr>
                        <a:t>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00">
                          <a:effectLst/>
                          <a:latin typeface="Montserrat"/>
                          <a:ea typeface="Montserrat"/>
                          <a:cs typeface="Montserrat"/>
                        </a:rPr>
                        <a:t>38 %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00">
                          <a:effectLst/>
                          <a:latin typeface="Montserrat"/>
                          <a:ea typeface="Montserrat"/>
                          <a:cs typeface="Montserrat"/>
                        </a:rPr>
                        <a:t>33 %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S" sz="1200">
                          <a:effectLst/>
                          <a:latin typeface="Montserrat"/>
                          <a:ea typeface="Montserrat"/>
                          <a:cs typeface="Montserrat"/>
                        </a:rPr>
                        <a:t>1 %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s-ES" sz="1200">
                          <a:effectLst/>
                          <a:latin typeface="Montserrat"/>
                          <a:ea typeface="Montserrat"/>
                          <a:cs typeface="Montserrat"/>
                        </a:rPr>
                        <a:t>24 %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r">
                        <a:lnSpc>
                          <a:spcPct val="107000"/>
                        </a:lnSpc>
                        <a:spcAft>
                          <a:spcPts val="800"/>
                        </a:spcAft>
                      </a:pPr>
                      <a:r>
                        <a:rPr lang="es-ES" sz="1200" dirty="0" smtClean="0">
                          <a:effectLst/>
                          <a:latin typeface="Montserrat"/>
                          <a:ea typeface="Montserrat"/>
                          <a:cs typeface="Montserrat"/>
                        </a:rPr>
                        <a:t>79</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8774389"/>
                  </a:ext>
                </a:extLst>
              </a:tr>
            </a:tbl>
          </a:graphicData>
        </a:graphic>
      </p:graphicFrame>
    </p:spTree>
    <p:extLst>
      <p:ext uri="{BB962C8B-B14F-4D97-AF65-F5344CB8AC3E}">
        <p14:creationId xmlns:p14="http://schemas.microsoft.com/office/powerpoint/2010/main" val="3064790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DATOS ENCUESTA</a:t>
            </a:r>
          </a:p>
        </p:txBody>
      </p:sp>
      <p:sp>
        <p:nvSpPr>
          <p:cNvPr id="4" name="Marcador de contenido 3"/>
          <p:cNvSpPr>
            <a:spLocks noGrp="1"/>
          </p:cNvSpPr>
          <p:nvPr>
            <p:ph idx="1"/>
          </p:nvPr>
        </p:nvSpPr>
        <p:spPr/>
        <p:txBody>
          <a:bodyPr/>
          <a:lstStyle/>
          <a:p>
            <a:r>
              <a:rPr lang="es-ES" i="1" dirty="0"/>
              <a:t>Lo mejor:</a:t>
            </a:r>
          </a:p>
        </p:txBody>
      </p:sp>
      <p:pic>
        <p:nvPicPr>
          <p:cNvPr id="1026" name="Picture 2">
            <a:extLst>
              <a:ext uri="{FF2B5EF4-FFF2-40B4-BE49-F238E27FC236}">
                <a16:creationId xmlns:a16="http://schemas.microsoft.com/office/drawing/2014/main" id="{841DC066-ABC2-4F22-A654-7234457DDA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1" y="1928268"/>
            <a:ext cx="9148461" cy="366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01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DATOS ENCUESTA</a:t>
            </a:r>
          </a:p>
        </p:txBody>
      </p:sp>
      <p:sp>
        <p:nvSpPr>
          <p:cNvPr id="4" name="Marcador de contenido 3"/>
          <p:cNvSpPr>
            <a:spLocks noGrp="1"/>
          </p:cNvSpPr>
          <p:nvPr>
            <p:ph idx="1"/>
          </p:nvPr>
        </p:nvSpPr>
        <p:spPr/>
        <p:txBody>
          <a:bodyPr/>
          <a:lstStyle/>
          <a:p>
            <a:r>
              <a:rPr lang="es-ES" i="1" dirty="0"/>
              <a:t>Lo mejor:</a:t>
            </a:r>
          </a:p>
          <a:p>
            <a:endParaRPr lang="es-ES" sz="1600" i="1" dirty="0"/>
          </a:p>
          <a:p>
            <a:r>
              <a:rPr lang="es-ES" sz="2200" dirty="0"/>
              <a:t>Algunas respuestas:</a:t>
            </a:r>
          </a:p>
        </p:txBody>
      </p:sp>
      <p:sp>
        <p:nvSpPr>
          <p:cNvPr id="3" name="CuadroTexto 2">
            <a:extLst>
              <a:ext uri="{FF2B5EF4-FFF2-40B4-BE49-F238E27FC236}">
                <a16:creationId xmlns:a16="http://schemas.microsoft.com/office/drawing/2014/main" id="{F707B1A6-4F6E-45C9-A0F3-741AF870BEE2}"/>
              </a:ext>
            </a:extLst>
          </p:cNvPr>
          <p:cNvSpPr txBox="1"/>
          <p:nvPr/>
        </p:nvSpPr>
        <p:spPr>
          <a:xfrm>
            <a:off x="268351" y="5068455"/>
            <a:ext cx="8640960" cy="646331"/>
          </a:xfrm>
          <a:prstGeom prst="rect">
            <a:avLst/>
          </a:prstGeom>
          <a:noFill/>
          <a:ln w="3175">
            <a:solidFill>
              <a:schemeClr val="tx1"/>
            </a:solidFill>
            <a:prstDash val="sysDot"/>
          </a:ln>
        </p:spPr>
        <p:txBody>
          <a:bodyPr wrap="square" rtlCol="0">
            <a:spAutoFit/>
          </a:bodyPr>
          <a:lstStyle/>
          <a:p>
            <a:pPr algn="just"/>
            <a:r>
              <a:rPr lang="es-ES" i="1" dirty="0">
                <a:latin typeface="Candara" panose="020E0502030303020204" pitchFamily="34" charset="0"/>
              </a:rPr>
              <a:t>Que los </a:t>
            </a:r>
            <a:r>
              <a:rPr lang="es-ES" i="1" dirty="0">
                <a:solidFill>
                  <a:srgbClr val="C00000"/>
                </a:solidFill>
                <a:latin typeface="Candara" panose="020E0502030303020204" pitchFamily="34" charset="0"/>
              </a:rPr>
              <a:t>estudiantes con discapacidad </a:t>
            </a:r>
            <a:r>
              <a:rPr lang="es-ES" i="1" dirty="0">
                <a:latin typeface="Candara" panose="020E0502030303020204" pitchFamily="34" charset="0"/>
              </a:rPr>
              <a:t>que a veces no podemos ir a la universidad hemos podido realizar todo tipo de actividades online que antes no se tenía en cuenta.</a:t>
            </a:r>
          </a:p>
        </p:txBody>
      </p:sp>
      <p:sp>
        <p:nvSpPr>
          <p:cNvPr id="6" name="CuadroTexto 5">
            <a:extLst>
              <a:ext uri="{FF2B5EF4-FFF2-40B4-BE49-F238E27FC236}">
                <a16:creationId xmlns:a16="http://schemas.microsoft.com/office/drawing/2014/main" id="{C26FBB3C-8667-46EB-963F-249513286CC3}"/>
              </a:ext>
            </a:extLst>
          </p:cNvPr>
          <p:cNvSpPr txBox="1"/>
          <p:nvPr/>
        </p:nvSpPr>
        <p:spPr>
          <a:xfrm>
            <a:off x="272877" y="3541839"/>
            <a:ext cx="8640960" cy="923330"/>
          </a:xfrm>
          <a:prstGeom prst="rect">
            <a:avLst/>
          </a:prstGeom>
          <a:noFill/>
          <a:ln w="3175">
            <a:solidFill>
              <a:schemeClr val="tx1"/>
            </a:solidFill>
            <a:prstDash val="sysDot"/>
          </a:ln>
        </p:spPr>
        <p:txBody>
          <a:bodyPr wrap="square" rtlCol="0">
            <a:spAutoFit/>
          </a:bodyPr>
          <a:lstStyle/>
          <a:p>
            <a:pPr algn="just"/>
            <a:r>
              <a:rPr lang="es-ES" i="1" dirty="0">
                <a:latin typeface="Candara" panose="020E0502030303020204" pitchFamily="34" charset="0"/>
              </a:rPr>
              <a:t>Al estar en confinamiento domiciliario, </a:t>
            </a:r>
            <a:r>
              <a:rPr lang="es-ES" i="1" dirty="0" err="1">
                <a:latin typeface="Candara" panose="020E0502030303020204" pitchFamily="34" charset="0"/>
              </a:rPr>
              <a:t>determinad@s</a:t>
            </a:r>
            <a:r>
              <a:rPr lang="es-ES" i="1" dirty="0">
                <a:latin typeface="Candara" panose="020E0502030303020204" pitchFamily="34" charset="0"/>
              </a:rPr>
              <a:t> docentes se han involucrado más con el estudiantado a la hora de realizar </a:t>
            </a:r>
            <a:r>
              <a:rPr lang="es-ES" i="1" dirty="0">
                <a:solidFill>
                  <a:srgbClr val="C00000"/>
                </a:solidFill>
                <a:latin typeface="Candara" panose="020E0502030303020204" pitchFamily="34" charset="0"/>
              </a:rPr>
              <a:t>tutorías online </a:t>
            </a:r>
            <a:r>
              <a:rPr lang="es-ES" i="1" dirty="0">
                <a:latin typeface="Candara" panose="020E0502030303020204" pitchFamily="34" charset="0"/>
              </a:rPr>
              <a:t>e intentar mostrar </a:t>
            </a:r>
            <a:r>
              <a:rPr lang="es-ES" i="1" dirty="0">
                <a:solidFill>
                  <a:srgbClr val="C00000"/>
                </a:solidFill>
                <a:latin typeface="Candara" panose="020E0502030303020204" pitchFamily="34" charset="0"/>
              </a:rPr>
              <a:t>un trato más cercano.</a:t>
            </a:r>
          </a:p>
        </p:txBody>
      </p:sp>
      <p:sp>
        <p:nvSpPr>
          <p:cNvPr id="7" name="CuadroTexto 6">
            <a:extLst>
              <a:ext uri="{FF2B5EF4-FFF2-40B4-BE49-F238E27FC236}">
                <a16:creationId xmlns:a16="http://schemas.microsoft.com/office/drawing/2014/main" id="{3DD6F4BE-7CE8-4B03-AB28-51B2BD21E5C3}"/>
              </a:ext>
            </a:extLst>
          </p:cNvPr>
          <p:cNvSpPr txBox="1"/>
          <p:nvPr/>
        </p:nvSpPr>
        <p:spPr>
          <a:xfrm>
            <a:off x="272877" y="3059668"/>
            <a:ext cx="8640960" cy="369332"/>
          </a:xfrm>
          <a:prstGeom prst="rect">
            <a:avLst/>
          </a:prstGeom>
          <a:noFill/>
          <a:ln w="3175">
            <a:solidFill>
              <a:schemeClr val="tx1"/>
            </a:solidFill>
            <a:prstDash val="sysDot"/>
          </a:ln>
        </p:spPr>
        <p:txBody>
          <a:bodyPr wrap="square" rtlCol="0">
            <a:spAutoFit/>
          </a:bodyPr>
          <a:lstStyle/>
          <a:p>
            <a:pPr algn="just"/>
            <a:r>
              <a:rPr lang="es-ES" i="1" dirty="0">
                <a:solidFill>
                  <a:srgbClr val="C00000"/>
                </a:solidFill>
                <a:latin typeface="Candara" panose="020E0502030303020204" pitchFamily="34" charset="0"/>
              </a:rPr>
              <a:t>Material didáctico perpetuo </a:t>
            </a:r>
            <a:r>
              <a:rPr lang="es-ES" i="1" dirty="0">
                <a:latin typeface="Candara" panose="020E0502030303020204" pitchFamily="34" charset="0"/>
              </a:rPr>
              <a:t>gracias a las grabaciones.</a:t>
            </a:r>
          </a:p>
        </p:txBody>
      </p:sp>
      <p:sp>
        <p:nvSpPr>
          <p:cNvPr id="8" name="CuadroTexto 7">
            <a:extLst>
              <a:ext uri="{FF2B5EF4-FFF2-40B4-BE49-F238E27FC236}">
                <a16:creationId xmlns:a16="http://schemas.microsoft.com/office/drawing/2014/main" id="{370F2179-6E7E-4395-90AE-C1188D5CE79C}"/>
              </a:ext>
            </a:extLst>
          </p:cNvPr>
          <p:cNvSpPr txBox="1"/>
          <p:nvPr/>
        </p:nvSpPr>
        <p:spPr>
          <a:xfrm>
            <a:off x="268351" y="4585818"/>
            <a:ext cx="8640960" cy="369332"/>
          </a:xfrm>
          <a:prstGeom prst="rect">
            <a:avLst/>
          </a:prstGeom>
          <a:noFill/>
          <a:ln w="3175">
            <a:solidFill>
              <a:schemeClr val="tx1"/>
            </a:solidFill>
            <a:prstDash val="sysDot"/>
          </a:ln>
        </p:spPr>
        <p:txBody>
          <a:bodyPr wrap="square" rtlCol="0">
            <a:spAutoFit/>
          </a:bodyPr>
          <a:lstStyle/>
          <a:p>
            <a:pPr algn="just"/>
            <a:r>
              <a:rPr lang="es-ES" i="1" dirty="0">
                <a:latin typeface="Candara" panose="020E0502030303020204" pitchFamily="34" charset="0"/>
              </a:rPr>
              <a:t>Que había </a:t>
            </a:r>
            <a:r>
              <a:rPr lang="es-ES" i="1" dirty="0">
                <a:solidFill>
                  <a:srgbClr val="C00000"/>
                </a:solidFill>
                <a:latin typeface="Candara" panose="020E0502030303020204" pitchFamily="34" charset="0"/>
              </a:rPr>
              <a:t>más comunicación </a:t>
            </a:r>
            <a:r>
              <a:rPr lang="es-ES" i="1" dirty="0">
                <a:latin typeface="Candara" panose="020E0502030303020204" pitchFamily="34" charset="0"/>
              </a:rPr>
              <a:t>entre las personas y además parecía haber más humanidad.</a:t>
            </a:r>
          </a:p>
        </p:txBody>
      </p:sp>
      <p:sp>
        <p:nvSpPr>
          <p:cNvPr id="9" name="CuadroTexto 8">
            <a:extLst>
              <a:ext uri="{FF2B5EF4-FFF2-40B4-BE49-F238E27FC236}">
                <a16:creationId xmlns:a16="http://schemas.microsoft.com/office/drawing/2014/main" id="{94D038A4-D701-4393-9358-EAABE3614FE0}"/>
              </a:ext>
            </a:extLst>
          </p:cNvPr>
          <p:cNvSpPr txBox="1"/>
          <p:nvPr/>
        </p:nvSpPr>
        <p:spPr>
          <a:xfrm>
            <a:off x="272877" y="2577031"/>
            <a:ext cx="8640960" cy="369332"/>
          </a:xfrm>
          <a:prstGeom prst="rect">
            <a:avLst/>
          </a:prstGeom>
          <a:noFill/>
          <a:ln w="3175">
            <a:solidFill>
              <a:schemeClr val="tx1"/>
            </a:solidFill>
            <a:prstDash val="sysDot"/>
          </a:ln>
        </p:spPr>
        <p:txBody>
          <a:bodyPr wrap="square" rtlCol="0">
            <a:spAutoFit/>
          </a:bodyPr>
          <a:lstStyle/>
          <a:p>
            <a:pPr algn="just"/>
            <a:r>
              <a:rPr lang="es-ES" i="1" dirty="0">
                <a:solidFill>
                  <a:srgbClr val="C00000"/>
                </a:solidFill>
                <a:latin typeface="Candara" panose="020E0502030303020204" pitchFamily="34" charset="0"/>
              </a:rPr>
              <a:t>Ahorrarme el tiempo </a:t>
            </a:r>
            <a:r>
              <a:rPr lang="es-ES" i="1" dirty="0">
                <a:latin typeface="Candara" panose="020E0502030303020204" pitchFamily="34" charset="0"/>
              </a:rPr>
              <a:t>de desplazamiento a la escuela.</a:t>
            </a:r>
          </a:p>
        </p:txBody>
      </p:sp>
    </p:spTree>
    <p:extLst>
      <p:ext uri="{BB962C8B-B14F-4D97-AF65-F5344CB8AC3E}">
        <p14:creationId xmlns:p14="http://schemas.microsoft.com/office/powerpoint/2010/main" val="72131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agenes.pptx" id="{7B7DFF5D-D86A-4708-AD42-423BEED188EB}" vid="{4DF87052-A863-4B3A-83B4-871B67C1AF0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180814_ACPUA_Nuevo Logo</Template>
  <TotalTime>2693</TotalTime>
  <Words>2056</Words>
  <Application>Microsoft Office PowerPoint</Application>
  <PresentationFormat>Presentación en pantalla (4:3)</PresentationFormat>
  <Paragraphs>267</Paragraphs>
  <Slides>23</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Arial</vt:lpstr>
      <vt:lpstr>Calibri</vt:lpstr>
      <vt:lpstr>Candara</vt:lpstr>
      <vt:lpstr>Montserrat</vt:lpstr>
      <vt:lpstr>Tahoma</vt:lpstr>
      <vt:lpstr>Times New Roman</vt:lpstr>
      <vt:lpstr>Wingdings</vt:lpstr>
      <vt:lpstr>Tema de Office</vt:lpstr>
      <vt:lpstr>Presentación de PowerPoint</vt:lpstr>
      <vt:lpstr>Programa ACPUA + Estudiantes</vt:lpstr>
      <vt:lpstr>ACPUA+ESTUDIANTES</vt:lpstr>
      <vt:lpstr>ESTUDIOS Y DOCUMENTOS COVID</vt:lpstr>
      <vt:lpstr>ACPUA+ESTUDIANTES Focus group Post-Covid</vt:lpstr>
      <vt:lpstr>ENCUESTA</vt:lpstr>
      <vt:lpstr>PARTICIPANTES ENCUESTA  </vt:lpstr>
      <vt:lpstr>DATOS ENCUESTA</vt:lpstr>
      <vt:lpstr>DATOS ENCUESTA</vt:lpstr>
      <vt:lpstr>DATOS ENCUESTA</vt:lpstr>
      <vt:lpstr>DATOS ENCUESTA</vt:lpstr>
      <vt:lpstr>DATOS ENCUESTA</vt:lpstr>
      <vt:lpstr>METODOLOGÍA FOCUS GROUP CRITERIOS PARA LA GESTIÓN   </vt:lpstr>
      <vt:lpstr>PARTICIPANTES FOCUS GROUPS</vt:lpstr>
      <vt:lpstr>Presentación de PowerPoint</vt:lpstr>
      <vt:lpstr>PUESTA EN COMÚN</vt:lpstr>
      <vt:lpstr>Presentación de PowerPoint</vt:lpstr>
      <vt:lpstr>Presentación de PowerPoint</vt:lpstr>
      <vt:lpstr>Presentación de PowerPoint</vt:lpstr>
      <vt:lpstr>VALORACIÓN</vt:lpstr>
      <vt:lpstr>CONCLUSIONES</vt:lpstr>
      <vt:lpstr>DECÁLOGO DE RECOMENDACIONES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Isabel Ortega</dc:creator>
  <cp:lastModifiedBy>Administrador</cp:lastModifiedBy>
  <cp:revision>186</cp:revision>
  <cp:lastPrinted>2022-09-22T09:28:25Z</cp:lastPrinted>
  <dcterms:created xsi:type="dcterms:W3CDTF">2018-08-14T07:44:07Z</dcterms:created>
  <dcterms:modified xsi:type="dcterms:W3CDTF">2023-04-03T11:19:29Z</dcterms:modified>
</cp:coreProperties>
</file>